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58" r:id="rId3"/>
    <p:sldId id="270" r:id="rId4"/>
    <p:sldId id="300" r:id="rId5"/>
    <p:sldId id="281" r:id="rId6"/>
    <p:sldId id="262" r:id="rId7"/>
    <p:sldId id="265" r:id="rId8"/>
    <p:sldId id="271" r:id="rId9"/>
    <p:sldId id="272" r:id="rId10"/>
    <p:sldId id="273" r:id="rId11"/>
    <p:sldId id="276" r:id="rId12"/>
    <p:sldId id="292" r:id="rId13"/>
    <p:sldId id="293" r:id="rId14"/>
    <p:sldId id="294" r:id="rId15"/>
    <p:sldId id="285" r:id="rId16"/>
    <p:sldId id="280" r:id="rId17"/>
    <p:sldId id="291" r:id="rId18"/>
    <p:sldId id="268" r:id="rId19"/>
    <p:sldId id="289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ta\Downloads\ECD%20HUMA%20SIKANDAR\imp%20doc\ECE%20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ta\Downloads\ECD%20HUMA%20SIKANDAR\imp%20doc\ECE%20cha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ta\Downloads\ECD%20HUMA%20SIKANDAR\imp%20doc\ECE%20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LEARNING</a:t>
            </a:r>
            <a:r>
              <a:rPr lang="en-US" baseline="0" dirty="0" smtClean="0"/>
              <a:t> LEVELS (LANGUAGE: URDU/SINDHI/PASHTO)</a:t>
            </a:r>
            <a:endParaRPr lang="en-US" dirty="0"/>
          </a:p>
        </c:rich>
      </c:tx>
      <c:layout>
        <c:manualLayout>
          <c:xMode val="edge"/>
          <c:yMode val="edge"/>
          <c:x val="0.13971496983929668"/>
          <c:y val="3.0769230769230802E-2"/>
        </c:manualLayout>
      </c:layout>
    </c:title>
    <c:plotArea>
      <c:layout>
        <c:manualLayout>
          <c:layoutTarget val="inner"/>
          <c:xMode val="edge"/>
          <c:yMode val="edge"/>
          <c:x val="0.16795448266335161"/>
          <c:y val="0.31004017767009939"/>
          <c:w val="0.7823379149974663"/>
          <c:h val="0.5359812235009086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Class 1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Nothing</c:v>
                </c:pt>
                <c:pt idx="1">
                  <c:v>Letters</c:v>
                </c:pt>
                <c:pt idx="2">
                  <c:v>Words</c:v>
                </c:pt>
                <c:pt idx="3">
                  <c:v>Sentences</c:v>
                </c:pt>
                <c:pt idx="4">
                  <c:v>Story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30.7</c:v>
                </c:pt>
                <c:pt idx="1">
                  <c:v>38</c:v>
                </c:pt>
                <c:pt idx="2">
                  <c:v>24.1</c:v>
                </c:pt>
                <c:pt idx="3">
                  <c:v>4.7</c:v>
                </c:pt>
                <c:pt idx="4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Class 2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Nothing</c:v>
                </c:pt>
                <c:pt idx="1">
                  <c:v>Letters</c:v>
                </c:pt>
                <c:pt idx="2">
                  <c:v>Words</c:v>
                </c:pt>
                <c:pt idx="3">
                  <c:v>Sentences</c:v>
                </c:pt>
                <c:pt idx="4">
                  <c:v>Story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11.9</c:v>
                </c:pt>
                <c:pt idx="1">
                  <c:v>28.3</c:v>
                </c:pt>
                <c:pt idx="2">
                  <c:v>39.700000000000003</c:v>
                </c:pt>
                <c:pt idx="3">
                  <c:v>12.6</c:v>
                </c:pt>
                <c:pt idx="4">
                  <c:v>7.5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Class 3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strRef>
              <c:f>Sheet1!$B$1:$F$1</c:f>
              <c:strCache>
                <c:ptCount val="5"/>
                <c:pt idx="0">
                  <c:v>Nothing</c:v>
                </c:pt>
                <c:pt idx="1">
                  <c:v>Letters</c:v>
                </c:pt>
                <c:pt idx="2">
                  <c:v>Words</c:v>
                </c:pt>
                <c:pt idx="3">
                  <c:v>Sentences</c:v>
                </c:pt>
                <c:pt idx="4">
                  <c:v>Story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6.8</c:v>
                </c:pt>
                <c:pt idx="1">
                  <c:v>16.100000000000001</c:v>
                </c:pt>
                <c:pt idx="2">
                  <c:v>36.6</c:v>
                </c:pt>
                <c:pt idx="3">
                  <c:v>25.1</c:v>
                </c:pt>
                <c:pt idx="4">
                  <c:v>15.5</c:v>
                </c:pt>
              </c:numCache>
            </c:numRef>
          </c:val>
        </c:ser>
        <c:dLbls>
          <c:showVal val="1"/>
        </c:dLbls>
        <c:axId val="76274304"/>
        <c:axId val="79233408"/>
      </c:barChart>
      <c:catAx>
        <c:axId val="76274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9233408"/>
        <c:crosses val="autoZero"/>
        <c:auto val="1"/>
        <c:lblAlgn val="ctr"/>
        <c:lblOffset val="100"/>
      </c:catAx>
      <c:valAx>
        <c:axId val="79233408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/>
                  <a:t>% Children</a:t>
                </a:r>
              </a:p>
            </c:rich>
          </c:tx>
          <c:layout>
            <c:manualLayout>
              <c:xMode val="edge"/>
              <c:yMode val="edge"/>
              <c:x val="3.5087719298245612E-2"/>
              <c:y val="0.41842822531798995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6274304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21040555785789969"/>
          <c:y val="0.13839753684635595"/>
          <c:w val="0.58503683750057711"/>
          <c:h val="0.10214900060569351"/>
        </c:manualLayout>
      </c:layout>
      <c:txPr>
        <a:bodyPr/>
        <a:lstStyle/>
        <a:p>
          <a:pPr>
            <a:defRPr sz="28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LEARNING</a:t>
            </a:r>
            <a:r>
              <a:rPr lang="en-US" baseline="0" dirty="0" smtClean="0"/>
              <a:t> LEVELS (ENGLISH)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5911632174296836"/>
          <c:y val="0.25798099101248789"/>
          <c:w val="0.8158099319443477"/>
          <c:h val="0.50059651634454783"/>
        </c:manualLayout>
      </c:layout>
      <c:barChart>
        <c:barDir val="col"/>
        <c:grouping val="clustered"/>
        <c:ser>
          <c:idx val="0"/>
          <c:order val="0"/>
          <c:tx>
            <c:strRef>
              <c:f>Sheet1!$A$11</c:f>
              <c:strCache>
                <c:ptCount val="1"/>
                <c:pt idx="0">
                  <c:v>Class 1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multiLvlStrRef>
              <c:f>Sheet1!$B$9:$F$10</c:f>
              <c:multiLvlStrCache>
                <c:ptCount val="5"/>
                <c:lvl>
                  <c:pt idx="1">
                    <c:v>Capital</c:v>
                  </c:pt>
                  <c:pt idx="2">
                    <c:v>Small</c:v>
                  </c:pt>
                </c:lvl>
                <c:lvl>
                  <c:pt idx="0">
                    <c:v>Nothing</c:v>
                  </c:pt>
                  <c:pt idx="1">
                    <c:v>Letters</c:v>
                  </c:pt>
                  <c:pt idx="3">
                    <c:v>Words</c:v>
                  </c:pt>
                  <c:pt idx="4">
                    <c:v>Sentences</c:v>
                  </c:pt>
                </c:lvl>
              </c:multiLvlStrCache>
            </c:multiLvlStrRef>
          </c:cat>
          <c:val>
            <c:numRef>
              <c:f>Sheet1!$B$11:$F$11</c:f>
              <c:numCache>
                <c:formatCode>0</c:formatCode>
                <c:ptCount val="5"/>
                <c:pt idx="0">
                  <c:v>39.300000000000004</c:v>
                </c:pt>
                <c:pt idx="1">
                  <c:v>25.5</c:v>
                </c:pt>
                <c:pt idx="2">
                  <c:v>21.6</c:v>
                </c:pt>
                <c:pt idx="3">
                  <c:v>10.9</c:v>
                </c:pt>
                <c:pt idx="4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Sheet1!$A$12</c:f>
              <c:strCache>
                <c:ptCount val="1"/>
                <c:pt idx="0">
                  <c:v>Class 2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multiLvlStrRef>
              <c:f>Sheet1!$B$9:$F$10</c:f>
              <c:multiLvlStrCache>
                <c:ptCount val="5"/>
                <c:lvl>
                  <c:pt idx="1">
                    <c:v>Capital</c:v>
                  </c:pt>
                  <c:pt idx="2">
                    <c:v>Small</c:v>
                  </c:pt>
                </c:lvl>
                <c:lvl>
                  <c:pt idx="0">
                    <c:v>Nothing</c:v>
                  </c:pt>
                  <c:pt idx="1">
                    <c:v>Letters</c:v>
                  </c:pt>
                  <c:pt idx="3">
                    <c:v>Words</c:v>
                  </c:pt>
                  <c:pt idx="4">
                    <c:v>Sentences</c:v>
                  </c:pt>
                </c:lvl>
              </c:multiLvlStrCache>
            </c:multiLvlStrRef>
          </c:cat>
          <c:val>
            <c:numRef>
              <c:f>Sheet1!$B$12:$F$12</c:f>
              <c:numCache>
                <c:formatCode>0</c:formatCode>
                <c:ptCount val="5"/>
                <c:pt idx="0">
                  <c:v>20</c:v>
                </c:pt>
                <c:pt idx="1">
                  <c:v>23.1</c:v>
                </c:pt>
                <c:pt idx="2">
                  <c:v>27.6</c:v>
                </c:pt>
                <c:pt idx="3">
                  <c:v>22.1</c:v>
                </c:pt>
                <c:pt idx="4">
                  <c:v>7.2</c:v>
                </c:pt>
              </c:numCache>
            </c:numRef>
          </c:val>
        </c:ser>
        <c:ser>
          <c:idx val="2"/>
          <c:order val="2"/>
          <c:tx>
            <c:strRef>
              <c:f>Sheet1!$A$13</c:f>
              <c:strCache>
                <c:ptCount val="1"/>
                <c:pt idx="0">
                  <c:v>Class 3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multiLvlStrRef>
              <c:f>Sheet1!$B$9:$F$10</c:f>
              <c:multiLvlStrCache>
                <c:ptCount val="5"/>
                <c:lvl>
                  <c:pt idx="1">
                    <c:v>Capital</c:v>
                  </c:pt>
                  <c:pt idx="2">
                    <c:v>Small</c:v>
                  </c:pt>
                </c:lvl>
                <c:lvl>
                  <c:pt idx="0">
                    <c:v>Nothing</c:v>
                  </c:pt>
                  <c:pt idx="1">
                    <c:v>Letters</c:v>
                  </c:pt>
                  <c:pt idx="3">
                    <c:v>Words</c:v>
                  </c:pt>
                  <c:pt idx="4">
                    <c:v>Sentences</c:v>
                  </c:pt>
                </c:lvl>
              </c:multiLvlStrCache>
            </c:multiLvlStrRef>
          </c:cat>
          <c:val>
            <c:numRef>
              <c:f>Sheet1!$B$13:$F$13</c:f>
              <c:numCache>
                <c:formatCode>0</c:formatCode>
                <c:ptCount val="5"/>
                <c:pt idx="0">
                  <c:v>12.6</c:v>
                </c:pt>
                <c:pt idx="1">
                  <c:v>13.7</c:v>
                </c:pt>
                <c:pt idx="2">
                  <c:v>28.1</c:v>
                </c:pt>
                <c:pt idx="3">
                  <c:v>30.8</c:v>
                </c:pt>
                <c:pt idx="4">
                  <c:v>14.9</c:v>
                </c:pt>
              </c:numCache>
            </c:numRef>
          </c:val>
        </c:ser>
        <c:dLbls>
          <c:showVal val="1"/>
        </c:dLbls>
        <c:axId val="79269248"/>
        <c:axId val="79283328"/>
      </c:barChart>
      <c:catAx>
        <c:axId val="7926924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9283328"/>
        <c:crosses val="autoZero"/>
        <c:auto val="1"/>
        <c:lblAlgn val="ctr"/>
        <c:lblOffset val="100"/>
      </c:catAx>
      <c:valAx>
        <c:axId val="79283328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/>
                  <a:t>% Children</a:t>
                </a:r>
              </a:p>
            </c:rich>
          </c:tx>
          <c:layout>
            <c:manualLayout>
              <c:xMode val="edge"/>
              <c:yMode val="edge"/>
              <c:x val="4.1297935103244837E-2"/>
              <c:y val="0.38644834168456277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9269248"/>
        <c:crosses val="autoZero"/>
        <c:crossBetween val="between"/>
        <c:majorUnit val="20"/>
      </c:valAx>
    </c:plotArea>
    <c:legend>
      <c:legendPos val="t"/>
      <c:layout>
        <c:manualLayout>
          <c:xMode val="edge"/>
          <c:yMode val="edge"/>
          <c:x val="0.20489292267670078"/>
          <c:y val="0.1059975741668655"/>
          <c:w val="0.59021415464659843"/>
          <c:h val="0.10060128847530422"/>
        </c:manualLayout>
      </c:layout>
      <c:txPr>
        <a:bodyPr/>
        <a:lstStyle/>
        <a:p>
          <a:pPr>
            <a:defRPr sz="2800"/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LEARNING</a:t>
            </a:r>
            <a:r>
              <a:rPr lang="en-US" baseline="0" dirty="0" smtClean="0"/>
              <a:t> LEVELS (ARITHMETIC)</a:t>
            </a:r>
            <a:endParaRPr lang="en-US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5160843175853042"/>
          <c:y val="0.24593761356753513"/>
          <c:w val="0.8320225206224221"/>
          <c:h val="0.44686169997981112"/>
        </c:manualLayout>
      </c:layout>
      <c:barChart>
        <c:barDir val="col"/>
        <c:grouping val="clustered"/>
        <c:ser>
          <c:idx val="0"/>
          <c:order val="0"/>
          <c:tx>
            <c:strRef>
              <c:f>Sheet1!$A$24</c:f>
              <c:strCache>
                <c:ptCount val="1"/>
                <c:pt idx="0">
                  <c:v>Class 1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multiLvlStrRef>
              <c:f>Sheet1!$B$22:$F$23</c:f>
              <c:multiLvlStrCache>
                <c:ptCount val="5"/>
                <c:lvl>
                  <c:pt idx="1">
                    <c:v>1-9</c:v>
                  </c:pt>
                  <c:pt idx="2">
                    <c:v>10-99</c:v>
                  </c:pt>
                </c:lvl>
                <c:lvl>
                  <c:pt idx="0">
                    <c:v>Nothing</c:v>
                  </c:pt>
                  <c:pt idx="1">
                    <c:v>Number recognition</c:v>
                  </c:pt>
                  <c:pt idx="3">
                    <c:v>Subtraction (2 Digits)</c:v>
                  </c:pt>
                  <c:pt idx="4">
                    <c:v>Division 
(2 digits)</c:v>
                  </c:pt>
                </c:lvl>
              </c:multiLvlStrCache>
            </c:multiLvlStrRef>
          </c:cat>
          <c:val>
            <c:numRef>
              <c:f>Sheet1!$B$24:$F$24</c:f>
              <c:numCache>
                <c:formatCode>0</c:formatCode>
                <c:ptCount val="5"/>
                <c:pt idx="0">
                  <c:v>29.9</c:v>
                </c:pt>
                <c:pt idx="1">
                  <c:v>35.1</c:v>
                </c:pt>
                <c:pt idx="2">
                  <c:v>28.7</c:v>
                </c:pt>
                <c:pt idx="3">
                  <c:v>4.2</c:v>
                </c:pt>
                <c:pt idx="4">
                  <c:v>2.2000000000000002</c:v>
                </c:pt>
              </c:numCache>
            </c:numRef>
          </c:val>
        </c:ser>
        <c:ser>
          <c:idx val="1"/>
          <c:order val="1"/>
          <c:tx>
            <c:strRef>
              <c:f>Sheet1!$A$25</c:f>
              <c:strCache>
                <c:ptCount val="1"/>
                <c:pt idx="0">
                  <c:v>Class 2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multiLvlStrRef>
              <c:f>Sheet1!$B$22:$F$23</c:f>
              <c:multiLvlStrCache>
                <c:ptCount val="5"/>
                <c:lvl>
                  <c:pt idx="1">
                    <c:v>1-9</c:v>
                  </c:pt>
                  <c:pt idx="2">
                    <c:v>10-99</c:v>
                  </c:pt>
                </c:lvl>
                <c:lvl>
                  <c:pt idx="0">
                    <c:v>Nothing</c:v>
                  </c:pt>
                  <c:pt idx="1">
                    <c:v>Number recognition</c:v>
                  </c:pt>
                  <c:pt idx="3">
                    <c:v>Subtraction (2 Digits)</c:v>
                  </c:pt>
                  <c:pt idx="4">
                    <c:v>Division 
(2 digits)</c:v>
                  </c:pt>
                </c:lvl>
              </c:multiLvlStrCache>
            </c:multiLvlStrRef>
          </c:cat>
          <c:val>
            <c:numRef>
              <c:f>Sheet1!$B$25:$F$25</c:f>
              <c:numCache>
                <c:formatCode>0</c:formatCode>
                <c:ptCount val="5"/>
                <c:pt idx="0">
                  <c:v>11.5</c:v>
                </c:pt>
                <c:pt idx="1">
                  <c:v>24.1</c:v>
                </c:pt>
                <c:pt idx="2">
                  <c:v>45</c:v>
                </c:pt>
                <c:pt idx="3">
                  <c:v>13.9</c:v>
                </c:pt>
                <c:pt idx="4">
                  <c:v>5.4</c:v>
                </c:pt>
              </c:numCache>
            </c:numRef>
          </c:val>
        </c:ser>
        <c:ser>
          <c:idx val="2"/>
          <c:order val="2"/>
          <c:tx>
            <c:strRef>
              <c:f>Sheet1!$A$26</c:f>
              <c:strCache>
                <c:ptCount val="1"/>
                <c:pt idx="0">
                  <c:v>Class 3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Val val="1"/>
          </c:dLbls>
          <c:cat>
            <c:multiLvlStrRef>
              <c:f>Sheet1!$B$22:$F$23</c:f>
              <c:multiLvlStrCache>
                <c:ptCount val="5"/>
                <c:lvl>
                  <c:pt idx="1">
                    <c:v>1-9</c:v>
                  </c:pt>
                  <c:pt idx="2">
                    <c:v>10-99</c:v>
                  </c:pt>
                </c:lvl>
                <c:lvl>
                  <c:pt idx="0">
                    <c:v>Nothing</c:v>
                  </c:pt>
                  <c:pt idx="1">
                    <c:v>Number recognition</c:v>
                  </c:pt>
                  <c:pt idx="3">
                    <c:v>Subtraction (2 Digits)</c:v>
                  </c:pt>
                  <c:pt idx="4">
                    <c:v>Division 
(2 digits)</c:v>
                  </c:pt>
                </c:lvl>
              </c:multiLvlStrCache>
            </c:multiLvlStrRef>
          </c:cat>
          <c:val>
            <c:numRef>
              <c:f>Sheet1!$B$26:$F$26</c:f>
              <c:numCache>
                <c:formatCode>0</c:formatCode>
                <c:ptCount val="5"/>
                <c:pt idx="0">
                  <c:v>6.6</c:v>
                </c:pt>
                <c:pt idx="1">
                  <c:v>13.2</c:v>
                </c:pt>
                <c:pt idx="2">
                  <c:v>41.1</c:v>
                </c:pt>
                <c:pt idx="3">
                  <c:v>27.4</c:v>
                </c:pt>
                <c:pt idx="4">
                  <c:v>11.8</c:v>
                </c:pt>
              </c:numCache>
            </c:numRef>
          </c:val>
        </c:ser>
        <c:dLbls>
          <c:showVal val="1"/>
        </c:dLbls>
        <c:axId val="79327616"/>
        <c:axId val="79329152"/>
      </c:barChart>
      <c:catAx>
        <c:axId val="7932761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9329152"/>
        <c:crosses val="autoZero"/>
        <c:auto val="1"/>
        <c:lblAlgn val="ctr"/>
        <c:lblOffset val="100"/>
      </c:catAx>
      <c:valAx>
        <c:axId val="79329152"/>
        <c:scaling>
          <c:orientation val="minMax"/>
          <c:max val="1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% Children</a:t>
                </a:r>
              </a:p>
            </c:rich>
          </c:tx>
          <c:layout>
            <c:manualLayout>
              <c:xMode val="edge"/>
              <c:yMode val="edge"/>
              <c:x val="2.7693452380952402E-2"/>
              <c:y val="0.3864453866343634"/>
            </c:manualLayout>
          </c:layout>
        </c:title>
        <c:numFmt formatCode="0" sourceLinked="1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9327616"/>
        <c:crosses val="autoZero"/>
        <c:crossBetween val="between"/>
        <c:majorUnit val="20"/>
      </c:valAx>
    </c:plotArea>
    <c:legend>
      <c:legendPos val="t"/>
      <c:layout/>
      <c:txPr>
        <a:bodyPr/>
        <a:lstStyle/>
        <a:p>
          <a:pPr>
            <a:defRPr sz="2800"/>
          </a:pPr>
          <a:endParaRPr lang="en-U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C61316-5486-4B0B-BFCB-3858B76FA9B2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F91958-58E3-47AC-8BA8-4CC3CC4C3427}">
      <dgm:prSet phldrT="[Text]"/>
      <dgm:spPr/>
      <dgm:t>
        <a:bodyPr/>
        <a:lstStyle/>
        <a:p>
          <a:r>
            <a:rPr lang="en-US" dirty="0" smtClean="0"/>
            <a:t>Poor levels of learning (at lower grades)</a:t>
          </a:r>
        </a:p>
        <a:p>
          <a:r>
            <a:rPr lang="en-US" dirty="0" smtClean="0"/>
            <a:t>of primary school resulting in millions of</a:t>
          </a:r>
        </a:p>
        <a:p>
          <a:r>
            <a:rPr lang="en-US" dirty="0" smtClean="0"/>
            <a:t>children leaving education before acquiring</a:t>
          </a:r>
        </a:p>
        <a:p>
          <a:r>
            <a:rPr lang="en-US" dirty="0" smtClean="0"/>
            <a:t>basic skills.</a:t>
          </a:r>
          <a:endParaRPr lang="en-US" dirty="0"/>
        </a:p>
      </dgm:t>
    </dgm:pt>
    <dgm:pt modelId="{725248F2-B848-4425-8FF0-A926D43DA41B}" type="parTrans" cxnId="{5C344566-2B2F-4800-9C6F-216AAD406DC1}">
      <dgm:prSet/>
      <dgm:spPr/>
      <dgm:t>
        <a:bodyPr/>
        <a:lstStyle/>
        <a:p>
          <a:endParaRPr lang="en-US"/>
        </a:p>
      </dgm:t>
    </dgm:pt>
    <dgm:pt modelId="{078530A7-0CFA-4DCC-9176-87E1B52F78B6}" type="sibTrans" cxnId="{5C344566-2B2F-4800-9C6F-216AAD406DC1}">
      <dgm:prSet/>
      <dgm:spPr/>
      <dgm:t>
        <a:bodyPr/>
        <a:lstStyle/>
        <a:p>
          <a:endParaRPr lang="en-US"/>
        </a:p>
      </dgm:t>
    </dgm:pt>
    <dgm:pt modelId="{CFCE9BBE-BFDB-4372-9128-83CB41F28617}">
      <dgm:prSet phldrT="[Text]"/>
      <dgm:spPr/>
      <dgm:t>
        <a:bodyPr/>
        <a:lstStyle/>
        <a:p>
          <a:r>
            <a:rPr lang="en-US" dirty="0" smtClean="0"/>
            <a:t>The linguistic, cognitive and social skills</a:t>
          </a:r>
        </a:p>
        <a:p>
          <a:r>
            <a:rPr lang="en-US" dirty="0" smtClean="0"/>
            <a:t>that children develop in early childhood</a:t>
          </a:r>
        </a:p>
        <a:p>
          <a:r>
            <a:rPr lang="en-US" dirty="0" smtClean="0"/>
            <a:t>are the foundations for lifelong learning. </a:t>
          </a:r>
          <a:endParaRPr lang="en-US" dirty="0"/>
        </a:p>
      </dgm:t>
    </dgm:pt>
    <dgm:pt modelId="{799B3DF6-9EE4-4BE3-960C-8CA60075EBA9}" type="parTrans" cxnId="{745A8A9E-A221-47D1-B83E-D7DC4F843530}">
      <dgm:prSet/>
      <dgm:spPr/>
      <dgm:t>
        <a:bodyPr/>
        <a:lstStyle/>
        <a:p>
          <a:endParaRPr lang="en-US"/>
        </a:p>
      </dgm:t>
    </dgm:pt>
    <dgm:pt modelId="{FE1FE5E5-B980-4034-B0A9-C5942F718059}" type="sibTrans" cxnId="{745A8A9E-A221-47D1-B83E-D7DC4F843530}">
      <dgm:prSet/>
      <dgm:spPr/>
      <dgm:t>
        <a:bodyPr/>
        <a:lstStyle/>
        <a:p>
          <a:endParaRPr lang="en-US"/>
        </a:p>
      </dgm:t>
    </dgm:pt>
    <dgm:pt modelId="{3004C809-5C2F-4B1F-8A67-AE1ABE7A9010}">
      <dgm:prSet phldrT="[Text]"/>
      <dgm:spPr/>
      <dgm:t>
        <a:bodyPr/>
        <a:lstStyle/>
        <a:p>
          <a:r>
            <a:rPr lang="en-US" dirty="0" smtClean="0"/>
            <a:t>Studies from many countries, including Chile, India and</a:t>
          </a:r>
        </a:p>
        <a:p>
          <a:r>
            <a:rPr lang="en-US" dirty="0" smtClean="0"/>
            <a:t>Madagascar, show the contribution of pre-school to</a:t>
          </a:r>
        </a:p>
        <a:p>
          <a:r>
            <a:rPr lang="en-US" dirty="0" smtClean="0"/>
            <a:t>overall cognitive abilities.</a:t>
          </a:r>
          <a:endParaRPr lang="en-US" dirty="0"/>
        </a:p>
      </dgm:t>
    </dgm:pt>
    <dgm:pt modelId="{253592D1-6CF2-4FB2-A5DF-9D2EF936301F}" type="parTrans" cxnId="{8E0C7807-16BA-4A45-A3EA-88C79C742213}">
      <dgm:prSet/>
      <dgm:spPr/>
      <dgm:t>
        <a:bodyPr/>
        <a:lstStyle/>
        <a:p>
          <a:endParaRPr lang="en-US"/>
        </a:p>
      </dgm:t>
    </dgm:pt>
    <dgm:pt modelId="{09C42F80-6D37-466F-8694-3A5D026560FA}" type="sibTrans" cxnId="{8E0C7807-16BA-4A45-A3EA-88C79C742213}">
      <dgm:prSet/>
      <dgm:spPr/>
      <dgm:t>
        <a:bodyPr/>
        <a:lstStyle/>
        <a:p>
          <a:endParaRPr lang="en-US"/>
        </a:p>
      </dgm:t>
    </dgm:pt>
    <dgm:pt modelId="{145D4451-E0AF-476D-9C5A-90D5627B82B6}" type="pres">
      <dgm:prSet presAssocID="{D5C61316-5486-4B0B-BFCB-3858B76FA9B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BD4402-F2ED-4495-8806-6921E853F17F}" type="pres">
      <dgm:prSet presAssocID="{28F91958-58E3-47AC-8BA8-4CC3CC4C34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80E27-9BB7-4C52-AD83-1CDA88482BDF}" type="pres">
      <dgm:prSet presAssocID="{078530A7-0CFA-4DCC-9176-87E1B52F78B6}" presName="sibTrans" presStyleCnt="0"/>
      <dgm:spPr/>
    </dgm:pt>
    <dgm:pt modelId="{C874BD93-D73D-43C9-A911-29F1F7F271AD}" type="pres">
      <dgm:prSet presAssocID="{CFCE9BBE-BFDB-4372-9128-83CB41F2861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2DDB4-B1E5-4767-A19C-0D290F7F7C6D}" type="pres">
      <dgm:prSet presAssocID="{FE1FE5E5-B980-4034-B0A9-C5942F718059}" presName="sibTrans" presStyleCnt="0"/>
      <dgm:spPr/>
    </dgm:pt>
    <dgm:pt modelId="{A7B803F4-8EEC-493C-9651-FA0D27EB57DE}" type="pres">
      <dgm:prSet presAssocID="{3004C809-5C2F-4B1F-8A67-AE1ABE7A901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5A8A9E-A221-47D1-B83E-D7DC4F843530}" srcId="{D5C61316-5486-4B0B-BFCB-3858B76FA9B2}" destId="{CFCE9BBE-BFDB-4372-9128-83CB41F28617}" srcOrd="1" destOrd="0" parTransId="{799B3DF6-9EE4-4BE3-960C-8CA60075EBA9}" sibTransId="{FE1FE5E5-B980-4034-B0A9-C5942F718059}"/>
    <dgm:cxn modelId="{8E0C7807-16BA-4A45-A3EA-88C79C742213}" srcId="{D5C61316-5486-4B0B-BFCB-3858B76FA9B2}" destId="{3004C809-5C2F-4B1F-8A67-AE1ABE7A9010}" srcOrd="2" destOrd="0" parTransId="{253592D1-6CF2-4FB2-A5DF-9D2EF936301F}" sibTransId="{09C42F80-6D37-466F-8694-3A5D026560FA}"/>
    <dgm:cxn modelId="{AEE3F1CD-93D5-457E-B8EF-DD3E54F0422C}" type="presOf" srcId="{CFCE9BBE-BFDB-4372-9128-83CB41F28617}" destId="{C874BD93-D73D-43C9-A911-29F1F7F271AD}" srcOrd="0" destOrd="0" presId="urn:microsoft.com/office/officeart/2005/8/layout/hList6"/>
    <dgm:cxn modelId="{AC5219A6-A902-4517-A291-E07FB75725C0}" type="presOf" srcId="{28F91958-58E3-47AC-8BA8-4CC3CC4C3427}" destId="{9FBD4402-F2ED-4495-8806-6921E853F17F}" srcOrd="0" destOrd="0" presId="urn:microsoft.com/office/officeart/2005/8/layout/hList6"/>
    <dgm:cxn modelId="{1477CDC8-0B47-41E1-8FC9-003394DE7D1D}" type="presOf" srcId="{3004C809-5C2F-4B1F-8A67-AE1ABE7A9010}" destId="{A7B803F4-8EEC-493C-9651-FA0D27EB57DE}" srcOrd="0" destOrd="0" presId="urn:microsoft.com/office/officeart/2005/8/layout/hList6"/>
    <dgm:cxn modelId="{FC6EFA8F-2CAA-4012-A6EE-A6DE61379C21}" type="presOf" srcId="{D5C61316-5486-4B0B-BFCB-3858B76FA9B2}" destId="{145D4451-E0AF-476D-9C5A-90D5627B82B6}" srcOrd="0" destOrd="0" presId="urn:microsoft.com/office/officeart/2005/8/layout/hList6"/>
    <dgm:cxn modelId="{5C344566-2B2F-4800-9C6F-216AAD406DC1}" srcId="{D5C61316-5486-4B0B-BFCB-3858B76FA9B2}" destId="{28F91958-58E3-47AC-8BA8-4CC3CC4C3427}" srcOrd="0" destOrd="0" parTransId="{725248F2-B848-4425-8FF0-A926D43DA41B}" sibTransId="{078530A7-0CFA-4DCC-9176-87E1B52F78B6}"/>
    <dgm:cxn modelId="{2C9B742E-E642-4DAE-B97F-2DBFBF4B16E6}" type="presParOf" srcId="{145D4451-E0AF-476D-9C5A-90D5627B82B6}" destId="{9FBD4402-F2ED-4495-8806-6921E853F17F}" srcOrd="0" destOrd="0" presId="urn:microsoft.com/office/officeart/2005/8/layout/hList6"/>
    <dgm:cxn modelId="{93D8B4F0-79AD-4265-AB47-481307D07E91}" type="presParOf" srcId="{145D4451-E0AF-476D-9C5A-90D5627B82B6}" destId="{98F80E27-9BB7-4C52-AD83-1CDA88482BDF}" srcOrd="1" destOrd="0" presId="urn:microsoft.com/office/officeart/2005/8/layout/hList6"/>
    <dgm:cxn modelId="{E3885EBC-23F7-42F6-8B90-2936AB24ECFF}" type="presParOf" srcId="{145D4451-E0AF-476D-9C5A-90D5627B82B6}" destId="{C874BD93-D73D-43C9-A911-29F1F7F271AD}" srcOrd="2" destOrd="0" presId="urn:microsoft.com/office/officeart/2005/8/layout/hList6"/>
    <dgm:cxn modelId="{6D1701FC-0D7B-4CA1-9211-196A09AAEAD0}" type="presParOf" srcId="{145D4451-E0AF-476D-9C5A-90D5627B82B6}" destId="{0AB2DDB4-B1E5-4767-A19C-0D290F7F7C6D}" srcOrd="3" destOrd="0" presId="urn:microsoft.com/office/officeart/2005/8/layout/hList6"/>
    <dgm:cxn modelId="{C9A02BC5-8172-4925-8E73-677CDA55A277}" type="presParOf" srcId="{145D4451-E0AF-476D-9C5A-90D5627B82B6}" destId="{A7B803F4-8EEC-493C-9651-FA0D27EB57D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50345D-1A45-4813-9ABB-B2FE1500E67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B6AD24-1246-43CA-99A1-505FDEE65F2F}">
      <dgm:prSet phldrT="[Text]"/>
      <dgm:spPr/>
      <dgm:t>
        <a:bodyPr/>
        <a:lstStyle/>
        <a:p>
          <a:r>
            <a:rPr lang="en-US" dirty="0" smtClean="0"/>
            <a:t>At least one year pre-primary education to be provided by the State. </a:t>
          </a:r>
          <a:endParaRPr lang="en-US" dirty="0"/>
        </a:p>
      </dgm:t>
    </dgm:pt>
    <dgm:pt modelId="{FCCEA5D8-B51F-49C5-94A5-BC0B8C19754C}" type="parTrans" cxnId="{1A89266D-06E7-4882-90E0-8596C8B11648}">
      <dgm:prSet/>
      <dgm:spPr/>
      <dgm:t>
        <a:bodyPr/>
        <a:lstStyle/>
        <a:p>
          <a:endParaRPr lang="en-US"/>
        </a:p>
      </dgm:t>
    </dgm:pt>
    <dgm:pt modelId="{0CFCF261-3398-4E4C-B2E7-5CE7B5C7A522}" type="sibTrans" cxnId="{1A89266D-06E7-4882-90E0-8596C8B11648}">
      <dgm:prSet/>
      <dgm:spPr/>
      <dgm:t>
        <a:bodyPr/>
        <a:lstStyle/>
        <a:p>
          <a:endParaRPr lang="en-US"/>
        </a:p>
      </dgm:t>
    </dgm:pt>
    <dgm:pt modelId="{F9657360-5515-4DBA-86A4-067E34AA7F70}">
      <dgm:prSet phldrT="[Text]"/>
      <dgm:spPr/>
      <dgm:t>
        <a:bodyPr/>
        <a:lstStyle/>
        <a:p>
          <a:r>
            <a:rPr lang="en-US" dirty="0" smtClean="0"/>
            <a:t>Universal access to </a:t>
          </a:r>
          <a:r>
            <a:rPr lang="en-US" dirty="0" err="1" smtClean="0"/>
            <a:t>ECE</a:t>
          </a:r>
          <a:r>
            <a:rPr lang="en-US" dirty="0" smtClean="0"/>
            <a:t> shall be ensured within the next ten years. </a:t>
          </a:r>
          <a:endParaRPr lang="en-US" dirty="0"/>
        </a:p>
      </dgm:t>
    </dgm:pt>
    <dgm:pt modelId="{3CB60181-C6A6-41C7-94D3-C84ECAF8D83B}" type="parTrans" cxnId="{9CF8BAE4-2D14-4335-8F1B-999087EF5601}">
      <dgm:prSet/>
      <dgm:spPr/>
      <dgm:t>
        <a:bodyPr/>
        <a:lstStyle/>
        <a:p>
          <a:endParaRPr lang="en-US"/>
        </a:p>
      </dgm:t>
    </dgm:pt>
    <dgm:pt modelId="{339FC05C-3D42-4DD6-BE96-98563916E1ED}" type="sibTrans" cxnId="{9CF8BAE4-2D14-4335-8F1B-999087EF5601}">
      <dgm:prSet/>
      <dgm:spPr/>
      <dgm:t>
        <a:bodyPr/>
        <a:lstStyle/>
        <a:p>
          <a:endParaRPr lang="en-US"/>
        </a:p>
      </dgm:t>
    </dgm:pt>
    <dgm:pt modelId="{3520FD28-3C3A-4779-AB6D-0F29B945611C}">
      <dgm:prSet phldrT="[Text]"/>
      <dgm:spPr/>
      <dgm:t>
        <a:bodyPr/>
        <a:lstStyle/>
        <a:p>
          <a:r>
            <a:rPr lang="en-US" dirty="0" smtClean="0"/>
            <a:t>Provision of financial and food support to children who drop out because of poverty at </a:t>
          </a:r>
          <a:r>
            <a:rPr lang="en-US" dirty="0" err="1" smtClean="0"/>
            <a:t>ECE</a:t>
          </a:r>
          <a:endParaRPr lang="en-US" dirty="0"/>
        </a:p>
      </dgm:t>
    </dgm:pt>
    <dgm:pt modelId="{FE0C3A52-15EC-4325-A452-1D309565A240}" type="parTrans" cxnId="{5D4C32B3-236A-4E69-8A55-759947E241E0}">
      <dgm:prSet/>
      <dgm:spPr/>
      <dgm:t>
        <a:bodyPr/>
        <a:lstStyle/>
        <a:p>
          <a:endParaRPr lang="en-US"/>
        </a:p>
      </dgm:t>
    </dgm:pt>
    <dgm:pt modelId="{62B82CE9-1A65-4EB8-B0F1-D65C00DA440F}" type="sibTrans" cxnId="{5D4C32B3-236A-4E69-8A55-759947E241E0}">
      <dgm:prSet/>
      <dgm:spPr/>
      <dgm:t>
        <a:bodyPr/>
        <a:lstStyle/>
        <a:p>
          <a:endParaRPr lang="en-US"/>
        </a:p>
      </dgm:t>
    </dgm:pt>
    <dgm:pt modelId="{9CB875AF-87DB-4BF2-B3C6-362B26C16E66}">
      <dgm:prSet phldrT="[Text]"/>
      <dgm:spPr/>
      <dgm:t>
        <a:bodyPr/>
        <a:lstStyle/>
        <a:p>
          <a:r>
            <a:rPr lang="en-US" dirty="0" smtClean="0"/>
            <a:t>Two year pre-service training to </a:t>
          </a:r>
          <a:r>
            <a:rPr lang="en-US" dirty="0" err="1" smtClean="0"/>
            <a:t>ECE</a:t>
          </a:r>
          <a:r>
            <a:rPr lang="en-US" dirty="0" smtClean="0"/>
            <a:t> teachers.</a:t>
          </a:r>
          <a:endParaRPr lang="en-US" dirty="0"/>
        </a:p>
      </dgm:t>
    </dgm:pt>
    <dgm:pt modelId="{DD098D55-8936-4690-8550-A13917E0A092}" type="parTrans" cxnId="{86AF4C8D-4B8A-489B-A287-AF1D946D125F}">
      <dgm:prSet/>
      <dgm:spPr/>
      <dgm:t>
        <a:bodyPr/>
        <a:lstStyle/>
        <a:p>
          <a:endParaRPr lang="en-US"/>
        </a:p>
      </dgm:t>
    </dgm:pt>
    <dgm:pt modelId="{1298E31A-5D0D-4B79-8D68-3C88F92F6C00}" type="sibTrans" cxnId="{86AF4C8D-4B8A-489B-A287-AF1D946D125F}">
      <dgm:prSet/>
      <dgm:spPr/>
      <dgm:t>
        <a:bodyPr/>
        <a:lstStyle/>
        <a:p>
          <a:endParaRPr lang="en-US"/>
        </a:p>
      </dgm:t>
    </dgm:pt>
    <dgm:pt modelId="{68C87AD9-1141-41E4-BC32-ABA1786802A4}">
      <dgm:prSet phldrT="[Text]"/>
      <dgm:spPr/>
      <dgm:t>
        <a:bodyPr/>
        <a:lstStyle/>
        <a:p>
          <a:r>
            <a:rPr lang="en-US" dirty="0" smtClean="0"/>
            <a:t>Recognition and strengthening of </a:t>
          </a:r>
          <a:r>
            <a:rPr lang="en-US" dirty="0" err="1" smtClean="0"/>
            <a:t>Katchi</a:t>
          </a:r>
          <a:r>
            <a:rPr lang="en-US" dirty="0" smtClean="0"/>
            <a:t> class as part of formal system.</a:t>
          </a:r>
          <a:endParaRPr lang="en-US" dirty="0"/>
        </a:p>
      </dgm:t>
    </dgm:pt>
    <dgm:pt modelId="{D52460E9-F706-45D1-BBA5-8AF306CB4B0D}" type="sibTrans" cxnId="{71485F2F-22A0-4B03-BFBC-4FB1C06BB6FF}">
      <dgm:prSet/>
      <dgm:spPr/>
      <dgm:t>
        <a:bodyPr/>
        <a:lstStyle/>
        <a:p>
          <a:endParaRPr lang="en-US"/>
        </a:p>
      </dgm:t>
    </dgm:pt>
    <dgm:pt modelId="{3868EC7E-2912-4A25-A81F-6982203AA236}" type="parTrans" cxnId="{71485F2F-22A0-4B03-BFBC-4FB1C06BB6FF}">
      <dgm:prSet/>
      <dgm:spPr/>
      <dgm:t>
        <a:bodyPr/>
        <a:lstStyle/>
        <a:p>
          <a:endParaRPr lang="en-US"/>
        </a:p>
      </dgm:t>
    </dgm:pt>
    <dgm:pt modelId="{6A139F89-74EB-4F25-9EF7-12BD1197E827}" type="pres">
      <dgm:prSet presAssocID="{3950345D-1A45-4813-9ABB-B2FE1500E67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E89875-2365-4A2C-AE1C-02E8B7346634}" type="pres">
      <dgm:prSet presAssocID="{9CB875AF-87DB-4BF2-B3C6-362B26C16E66}" presName="boxAndChildren" presStyleCnt="0"/>
      <dgm:spPr/>
    </dgm:pt>
    <dgm:pt modelId="{22B26619-DD49-48AE-9C43-9A8609F1A5FE}" type="pres">
      <dgm:prSet presAssocID="{9CB875AF-87DB-4BF2-B3C6-362B26C16E66}" presName="parentTextBox" presStyleLbl="node1" presStyleIdx="0" presStyleCnt="3" custScaleY="54917"/>
      <dgm:spPr/>
      <dgm:t>
        <a:bodyPr/>
        <a:lstStyle/>
        <a:p>
          <a:endParaRPr lang="en-US"/>
        </a:p>
      </dgm:t>
    </dgm:pt>
    <dgm:pt modelId="{DF30F6E7-552E-4E17-8E1F-0F00058F0041}" type="pres">
      <dgm:prSet presAssocID="{339FC05C-3D42-4DD6-BE96-98563916E1ED}" presName="sp" presStyleCnt="0"/>
      <dgm:spPr/>
    </dgm:pt>
    <dgm:pt modelId="{FAD7123B-EF35-4A0A-9B98-BD5E62D2E98C}" type="pres">
      <dgm:prSet presAssocID="{F9657360-5515-4DBA-86A4-067E34AA7F70}" presName="arrowAndChildren" presStyleCnt="0"/>
      <dgm:spPr/>
    </dgm:pt>
    <dgm:pt modelId="{AE173DEA-D9F9-4FBB-92DC-66EB5314C4E8}" type="pres">
      <dgm:prSet presAssocID="{F9657360-5515-4DBA-86A4-067E34AA7F70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0AE67660-B9CD-438C-9C6F-4738CE6098E2}" type="pres">
      <dgm:prSet presAssocID="{F9657360-5515-4DBA-86A4-067E34AA7F70}" presName="arrow" presStyleLbl="node1" presStyleIdx="1" presStyleCnt="3"/>
      <dgm:spPr/>
      <dgm:t>
        <a:bodyPr/>
        <a:lstStyle/>
        <a:p>
          <a:endParaRPr lang="en-US"/>
        </a:p>
      </dgm:t>
    </dgm:pt>
    <dgm:pt modelId="{B853A17B-D538-4369-BD0A-EEF104AAE27D}" type="pres">
      <dgm:prSet presAssocID="{F9657360-5515-4DBA-86A4-067E34AA7F70}" presName="descendantArrow" presStyleCnt="0"/>
      <dgm:spPr/>
    </dgm:pt>
    <dgm:pt modelId="{EC7AA536-5C66-41F1-ABC4-C27C436AA4A7}" type="pres">
      <dgm:prSet presAssocID="{3520FD28-3C3A-4779-AB6D-0F29B945611C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38AD6-82B0-49DF-AE1C-E055CD2FCCD7}" type="pres">
      <dgm:prSet presAssocID="{D52460E9-F706-45D1-BBA5-8AF306CB4B0D}" presName="sp" presStyleCnt="0"/>
      <dgm:spPr/>
    </dgm:pt>
    <dgm:pt modelId="{79C07B5C-AC5F-4F7A-AAFF-0BE53DE0FC58}" type="pres">
      <dgm:prSet presAssocID="{68C87AD9-1141-41E4-BC32-ABA1786802A4}" presName="arrowAndChildren" presStyleCnt="0"/>
      <dgm:spPr/>
    </dgm:pt>
    <dgm:pt modelId="{6B0A3963-6F69-4618-9075-72306AFF9E82}" type="pres">
      <dgm:prSet presAssocID="{68C87AD9-1141-41E4-BC32-ABA1786802A4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B8842D67-6198-4640-8B37-39AE8B657217}" type="pres">
      <dgm:prSet presAssocID="{68C87AD9-1141-41E4-BC32-ABA1786802A4}" presName="arrow" presStyleLbl="node1" presStyleIdx="2" presStyleCnt="3"/>
      <dgm:spPr/>
      <dgm:t>
        <a:bodyPr/>
        <a:lstStyle/>
        <a:p>
          <a:endParaRPr lang="en-US"/>
        </a:p>
      </dgm:t>
    </dgm:pt>
    <dgm:pt modelId="{FA987CBD-1F4F-4B88-AB39-3607B76D6DF3}" type="pres">
      <dgm:prSet presAssocID="{68C87AD9-1141-41E4-BC32-ABA1786802A4}" presName="descendantArrow" presStyleCnt="0"/>
      <dgm:spPr/>
    </dgm:pt>
    <dgm:pt modelId="{C8410DF9-F731-4E28-ACE7-C842B5A9805A}" type="pres">
      <dgm:prSet presAssocID="{4BB6AD24-1246-43CA-99A1-505FDEE65F2F}" presName="childTextArrow" presStyleLbl="fgAccFollowNode1" presStyleIdx="1" presStyleCnt="2" custScaleX="384962" custScaleY="100389" custLinFactNeighborX="2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1DDECD-471D-46D0-9836-077D4A122305}" type="presOf" srcId="{68C87AD9-1141-41E4-BC32-ABA1786802A4}" destId="{6B0A3963-6F69-4618-9075-72306AFF9E82}" srcOrd="0" destOrd="0" presId="urn:microsoft.com/office/officeart/2005/8/layout/process4"/>
    <dgm:cxn modelId="{67D50F72-B9ED-43F9-8968-5F074FC43DD9}" type="presOf" srcId="{3950345D-1A45-4813-9ABB-B2FE1500E670}" destId="{6A139F89-74EB-4F25-9EF7-12BD1197E827}" srcOrd="0" destOrd="0" presId="urn:microsoft.com/office/officeart/2005/8/layout/process4"/>
    <dgm:cxn modelId="{5D4C32B3-236A-4E69-8A55-759947E241E0}" srcId="{F9657360-5515-4DBA-86A4-067E34AA7F70}" destId="{3520FD28-3C3A-4779-AB6D-0F29B945611C}" srcOrd="0" destOrd="0" parTransId="{FE0C3A52-15EC-4325-A452-1D309565A240}" sibTransId="{62B82CE9-1A65-4EB8-B0F1-D65C00DA440F}"/>
    <dgm:cxn modelId="{71485F2F-22A0-4B03-BFBC-4FB1C06BB6FF}" srcId="{3950345D-1A45-4813-9ABB-B2FE1500E670}" destId="{68C87AD9-1141-41E4-BC32-ABA1786802A4}" srcOrd="0" destOrd="0" parTransId="{3868EC7E-2912-4A25-A81F-6982203AA236}" sibTransId="{D52460E9-F706-45D1-BBA5-8AF306CB4B0D}"/>
    <dgm:cxn modelId="{9CF8BAE4-2D14-4335-8F1B-999087EF5601}" srcId="{3950345D-1A45-4813-9ABB-B2FE1500E670}" destId="{F9657360-5515-4DBA-86A4-067E34AA7F70}" srcOrd="1" destOrd="0" parTransId="{3CB60181-C6A6-41C7-94D3-C84ECAF8D83B}" sibTransId="{339FC05C-3D42-4DD6-BE96-98563916E1ED}"/>
    <dgm:cxn modelId="{0D506D26-39BA-4336-BF78-59E66508B6E3}" type="presOf" srcId="{68C87AD9-1141-41E4-BC32-ABA1786802A4}" destId="{B8842D67-6198-4640-8B37-39AE8B657217}" srcOrd="1" destOrd="0" presId="urn:microsoft.com/office/officeart/2005/8/layout/process4"/>
    <dgm:cxn modelId="{FF8464F0-D08C-4CC7-AED4-A51063F4FEE4}" type="presOf" srcId="{9CB875AF-87DB-4BF2-B3C6-362B26C16E66}" destId="{22B26619-DD49-48AE-9C43-9A8609F1A5FE}" srcOrd="0" destOrd="0" presId="urn:microsoft.com/office/officeart/2005/8/layout/process4"/>
    <dgm:cxn modelId="{55174FF0-A4A0-4219-8103-2EFAC9AD6B18}" type="presOf" srcId="{F9657360-5515-4DBA-86A4-067E34AA7F70}" destId="{AE173DEA-D9F9-4FBB-92DC-66EB5314C4E8}" srcOrd="0" destOrd="0" presId="urn:microsoft.com/office/officeart/2005/8/layout/process4"/>
    <dgm:cxn modelId="{11C4407F-9C33-46CE-B34C-9E884B9BE29C}" type="presOf" srcId="{4BB6AD24-1246-43CA-99A1-505FDEE65F2F}" destId="{C8410DF9-F731-4E28-ACE7-C842B5A9805A}" srcOrd="0" destOrd="0" presId="urn:microsoft.com/office/officeart/2005/8/layout/process4"/>
    <dgm:cxn modelId="{D1A243BA-155D-4717-8FC0-E8774320E6DC}" type="presOf" srcId="{F9657360-5515-4DBA-86A4-067E34AA7F70}" destId="{0AE67660-B9CD-438C-9C6F-4738CE6098E2}" srcOrd="1" destOrd="0" presId="urn:microsoft.com/office/officeart/2005/8/layout/process4"/>
    <dgm:cxn modelId="{1A89266D-06E7-4882-90E0-8596C8B11648}" srcId="{68C87AD9-1141-41E4-BC32-ABA1786802A4}" destId="{4BB6AD24-1246-43CA-99A1-505FDEE65F2F}" srcOrd="0" destOrd="0" parTransId="{FCCEA5D8-B51F-49C5-94A5-BC0B8C19754C}" sibTransId="{0CFCF261-3398-4E4C-B2E7-5CE7B5C7A522}"/>
    <dgm:cxn modelId="{86AF4C8D-4B8A-489B-A287-AF1D946D125F}" srcId="{3950345D-1A45-4813-9ABB-B2FE1500E670}" destId="{9CB875AF-87DB-4BF2-B3C6-362B26C16E66}" srcOrd="2" destOrd="0" parTransId="{DD098D55-8936-4690-8550-A13917E0A092}" sibTransId="{1298E31A-5D0D-4B79-8D68-3C88F92F6C00}"/>
    <dgm:cxn modelId="{8B491664-7DFF-481D-A37C-83C3CD99A8FF}" type="presOf" srcId="{3520FD28-3C3A-4779-AB6D-0F29B945611C}" destId="{EC7AA536-5C66-41F1-ABC4-C27C436AA4A7}" srcOrd="0" destOrd="0" presId="urn:microsoft.com/office/officeart/2005/8/layout/process4"/>
    <dgm:cxn modelId="{373EDE60-5447-494D-96BB-D4FBC3EDCBD7}" type="presParOf" srcId="{6A139F89-74EB-4F25-9EF7-12BD1197E827}" destId="{2AE89875-2365-4A2C-AE1C-02E8B7346634}" srcOrd="0" destOrd="0" presId="urn:microsoft.com/office/officeart/2005/8/layout/process4"/>
    <dgm:cxn modelId="{217C56CD-7B38-4433-B336-C0D6EA1F8381}" type="presParOf" srcId="{2AE89875-2365-4A2C-AE1C-02E8B7346634}" destId="{22B26619-DD49-48AE-9C43-9A8609F1A5FE}" srcOrd="0" destOrd="0" presId="urn:microsoft.com/office/officeart/2005/8/layout/process4"/>
    <dgm:cxn modelId="{D0DAA391-0038-441B-8A0E-CD7ABEB4B2AE}" type="presParOf" srcId="{6A139F89-74EB-4F25-9EF7-12BD1197E827}" destId="{DF30F6E7-552E-4E17-8E1F-0F00058F0041}" srcOrd="1" destOrd="0" presId="urn:microsoft.com/office/officeart/2005/8/layout/process4"/>
    <dgm:cxn modelId="{F7279DFD-E132-4BD5-B0E9-26F7ECC49859}" type="presParOf" srcId="{6A139F89-74EB-4F25-9EF7-12BD1197E827}" destId="{FAD7123B-EF35-4A0A-9B98-BD5E62D2E98C}" srcOrd="2" destOrd="0" presId="urn:microsoft.com/office/officeart/2005/8/layout/process4"/>
    <dgm:cxn modelId="{3D67B8CB-5A94-4C46-AA88-07008681927D}" type="presParOf" srcId="{FAD7123B-EF35-4A0A-9B98-BD5E62D2E98C}" destId="{AE173DEA-D9F9-4FBB-92DC-66EB5314C4E8}" srcOrd="0" destOrd="0" presId="urn:microsoft.com/office/officeart/2005/8/layout/process4"/>
    <dgm:cxn modelId="{7D94CDD2-2ABB-4923-A692-E030B34B2205}" type="presParOf" srcId="{FAD7123B-EF35-4A0A-9B98-BD5E62D2E98C}" destId="{0AE67660-B9CD-438C-9C6F-4738CE6098E2}" srcOrd="1" destOrd="0" presId="urn:microsoft.com/office/officeart/2005/8/layout/process4"/>
    <dgm:cxn modelId="{0D5D08E0-AA7A-4C4E-BCF4-EC417CB59E4F}" type="presParOf" srcId="{FAD7123B-EF35-4A0A-9B98-BD5E62D2E98C}" destId="{B853A17B-D538-4369-BD0A-EEF104AAE27D}" srcOrd="2" destOrd="0" presId="urn:microsoft.com/office/officeart/2005/8/layout/process4"/>
    <dgm:cxn modelId="{9E20FE9B-E927-4461-83AC-4930D4BF8198}" type="presParOf" srcId="{B853A17B-D538-4369-BD0A-EEF104AAE27D}" destId="{EC7AA536-5C66-41F1-ABC4-C27C436AA4A7}" srcOrd="0" destOrd="0" presId="urn:microsoft.com/office/officeart/2005/8/layout/process4"/>
    <dgm:cxn modelId="{A22F3E1F-EE41-4047-90ED-24031503CE97}" type="presParOf" srcId="{6A139F89-74EB-4F25-9EF7-12BD1197E827}" destId="{46738AD6-82B0-49DF-AE1C-E055CD2FCCD7}" srcOrd="3" destOrd="0" presId="urn:microsoft.com/office/officeart/2005/8/layout/process4"/>
    <dgm:cxn modelId="{B975451B-C88A-4884-8921-CF23B9A628DB}" type="presParOf" srcId="{6A139F89-74EB-4F25-9EF7-12BD1197E827}" destId="{79C07B5C-AC5F-4F7A-AAFF-0BE53DE0FC58}" srcOrd="4" destOrd="0" presId="urn:microsoft.com/office/officeart/2005/8/layout/process4"/>
    <dgm:cxn modelId="{E6415120-34FD-4BE6-AA1B-8FE4E4E22AB9}" type="presParOf" srcId="{79C07B5C-AC5F-4F7A-AAFF-0BE53DE0FC58}" destId="{6B0A3963-6F69-4618-9075-72306AFF9E82}" srcOrd="0" destOrd="0" presId="urn:microsoft.com/office/officeart/2005/8/layout/process4"/>
    <dgm:cxn modelId="{6FC1B3FD-C9A7-4DB8-B8EE-6C0A4F5D6B8F}" type="presParOf" srcId="{79C07B5C-AC5F-4F7A-AAFF-0BE53DE0FC58}" destId="{B8842D67-6198-4640-8B37-39AE8B657217}" srcOrd="1" destOrd="0" presId="urn:microsoft.com/office/officeart/2005/8/layout/process4"/>
    <dgm:cxn modelId="{8778F97C-ABB3-4A2C-BBD2-34C4E4B317DD}" type="presParOf" srcId="{79C07B5C-AC5F-4F7A-AAFF-0BE53DE0FC58}" destId="{FA987CBD-1F4F-4B88-AB39-3607B76D6DF3}" srcOrd="2" destOrd="0" presId="urn:microsoft.com/office/officeart/2005/8/layout/process4"/>
    <dgm:cxn modelId="{1416E1AD-346A-4759-BFE3-467055728417}" type="presParOf" srcId="{FA987CBD-1F4F-4B88-AB39-3607B76D6DF3}" destId="{C8410DF9-F731-4E28-ACE7-C842B5A9805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8FCE3A-179D-4FED-BA45-D02FEA9169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DB5052-AE9C-4474-94E8-8765AD5BBCAC}">
      <dgm:prSet phldrT="[Text]"/>
      <dgm:spPr>
        <a:ln>
          <a:solidFill>
            <a:schemeClr val="bg2"/>
          </a:solidFill>
        </a:ln>
      </dgm:spPr>
      <dgm:t>
        <a:bodyPr/>
        <a:lstStyle/>
        <a:p>
          <a:r>
            <a:rPr lang="en-US" dirty="0" smtClean="0"/>
            <a:t>Although much stress is on enrolment, the real question is whether the schools are ready to induct young children and provide them with a thriving, curious and positive nurturing learning environment?</a:t>
          </a:r>
          <a:endParaRPr lang="en-US" dirty="0"/>
        </a:p>
      </dgm:t>
    </dgm:pt>
    <dgm:pt modelId="{B987AE72-C8F2-4E3C-9549-980B978EF80F}" type="parTrans" cxnId="{7629BEBC-492C-4D82-A568-5BBD8B899F43}">
      <dgm:prSet/>
      <dgm:spPr/>
      <dgm:t>
        <a:bodyPr/>
        <a:lstStyle/>
        <a:p>
          <a:endParaRPr lang="en-US"/>
        </a:p>
      </dgm:t>
    </dgm:pt>
    <dgm:pt modelId="{AC5A54ED-81F8-45A7-A8CD-709819EF663A}" type="sibTrans" cxnId="{7629BEBC-492C-4D82-A568-5BBD8B899F43}">
      <dgm:prSet/>
      <dgm:spPr/>
      <dgm:t>
        <a:bodyPr/>
        <a:lstStyle/>
        <a:p>
          <a:endParaRPr lang="en-US"/>
        </a:p>
      </dgm:t>
    </dgm:pt>
    <dgm:pt modelId="{341926EA-C89D-4599-B20C-61DF3CC4E5A9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Do the schools have sufficient learning resource material to make the experience meaningful?</a:t>
          </a:r>
          <a:endParaRPr lang="en-US" dirty="0"/>
        </a:p>
      </dgm:t>
    </dgm:pt>
    <dgm:pt modelId="{54344978-4A15-45E4-9A54-E385A85F7BDB}" type="parTrans" cxnId="{A4003F21-5738-4851-A5A4-132C51BB8320}">
      <dgm:prSet/>
      <dgm:spPr/>
      <dgm:t>
        <a:bodyPr/>
        <a:lstStyle/>
        <a:p>
          <a:endParaRPr lang="en-US"/>
        </a:p>
      </dgm:t>
    </dgm:pt>
    <dgm:pt modelId="{CB07D4D3-DAD3-4E3F-BA73-FD77452EA5D4}" type="sibTrans" cxnId="{A4003F21-5738-4851-A5A4-132C51BB8320}">
      <dgm:prSet/>
      <dgm:spPr/>
      <dgm:t>
        <a:bodyPr/>
        <a:lstStyle/>
        <a:p>
          <a:endParaRPr lang="en-US"/>
        </a:p>
      </dgm:t>
    </dgm:pt>
    <dgm:pt modelId="{8C4384F3-C220-4C6C-A9E9-53E5BCD6E959}">
      <dgm:prSet phldrT="[Text]"/>
      <dgm:spPr>
        <a:ln>
          <a:solidFill>
            <a:schemeClr val="bg1"/>
          </a:solidFill>
        </a:ln>
      </dgm:spPr>
      <dgm:t>
        <a:bodyPr/>
        <a:lstStyle/>
        <a:p>
          <a:r>
            <a:rPr lang="en-US" dirty="0" smtClean="0"/>
            <a:t>Do the teachers’ realize the significance of </a:t>
          </a:r>
          <a:r>
            <a:rPr lang="en-US" dirty="0" err="1" smtClean="0"/>
            <a:t>ECE</a:t>
          </a:r>
          <a:r>
            <a:rPr lang="en-US" dirty="0" smtClean="0"/>
            <a:t> and do they see themselves as quality caregivers?</a:t>
          </a:r>
          <a:endParaRPr lang="en-US" dirty="0"/>
        </a:p>
      </dgm:t>
    </dgm:pt>
    <dgm:pt modelId="{A146A7FC-97C3-4840-9BF2-99B36271250F}" type="parTrans" cxnId="{2877C4A4-F617-4CE5-A977-C185EDE0E1A0}">
      <dgm:prSet/>
      <dgm:spPr/>
      <dgm:t>
        <a:bodyPr/>
        <a:lstStyle/>
        <a:p>
          <a:endParaRPr lang="en-US"/>
        </a:p>
      </dgm:t>
    </dgm:pt>
    <dgm:pt modelId="{E2EA46A6-FF8C-4C4F-BD4B-27EDFDDABA72}" type="sibTrans" cxnId="{2877C4A4-F617-4CE5-A977-C185EDE0E1A0}">
      <dgm:prSet/>
      <dgm:spPr/>
      <dgm:t>
        <a:bodyPr/>
        <a:lstStyle/>
        <a:p>
          <a:endParaRPr lang="en-US"/>
        </a:p>
      </dgm:t>
    </dgm:pt>
    <dgm:pt modelId="{11D5DB75-6ED8-4D1B-97A3-506B40FFC9CE}">
      <dgm:prSet/>
      <dgm:spPr>
        <a:ln>
          <a:solidFill>
            <a:schemeClr val="bg1"/>
          </a:solidFill>
        </a:ln>
      </dgm:spPr>
      <dgm:t>
        <a:bodyPr/>
        <a:lstStyle/>
        <a:p>
          <a:r>
            <a:rPr lang="en-US" smtClean="0"/>
            <a:t>Q: Are there teachers available and trained to  facilitate a batch of 30-50 -90 children?</a:t>
          </a:r>
          <a:endParaRPr lang="en-US" dirty="0" smtClean="0"/>
        </a:p>
      </dgm:t>
    </dgm:pt>
    <dgm:pt modelId="{729E9F20-A753-416D-A1F0-8C94135BA22F}" type="parTrans" cxnId="{6A8B03E0-F772-4419-9B58-8C698DD6870D}">
      <dgm:prSet/>
      <dgm:spPr/>
      <dgm:t>
        <a:bodyPr/>
        <a:lstStyle/>
        <a:p>
          <a:endParaRPr lang="en-US"/>
        </a:p>
      </dgm:t>
    </dgm:pt>
    <dgm:pt modelId="{53432E45-1C81-41A3-B728-B44908BE0A8E}" type="sibTrans" cxnId="{6A8B03E0-F772-4419-9B58-8C698DD6870D}">
      <dgm:prSet/>
      <dgm:spPr/>
      <dgm:t>
        <a:bodyPr/>
        <a:lstStyle/>
        <a:p>
          <a:endParaRPr lang="en-US"/>
        </a:p>
      </dgm:t>
    </dgm:pt>
    <dgm:pt modelId="{2E46C2FA-DE54-4347-869D-067D73C7A361}" type="pres">
      <dgm:prSet presAssocID="{7B8FCE3A-179D-4FED-BA45-D02FEA9169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B17872-255D-4D8C-9DCE-1A14DF31F0C7}" type="pres">
      <dgm:prSet presAssocID="{35DB5052-AE9C-4474-94E8-8765AD5BBC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27B942-B8E3-4130-86F2-4AE3D0651A9E}" type="pres">
      <dgm:prSet presAssocID="{AC5A54ED-81F8-45A7-A8CD-709819EF663A}" presName="sibTrans" presStyleCnt="0"/>
      <dgm:spPr/>
    </dgm:pt>
    <dgm:pt modelId="{8B1B0A11-FF20-4FEF-BAFF-C982580577A5}" type="pres">
      <dgm:prSet presAssocID="{341926EA-C89D-4599-B20C-61DF3CC4E5A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C482F-F03E-4524-B0AD-88D4BD107C56}" type="pres">
      <dgm:prSet presAssocID="{CB07D4D3-DAD3-4E3F-BA73-FD77452EA5D4}" presName="sibTrans" presStyleCnt="0"/>
      <dgm:spPr/>
    </dgm:pt>
    <dgm:pt modelId="{1B38CF72-7E1D-4403-9FF3-5629FB9E5CBD}" type="pres">
      <dgm:prSet presAssocID="{11D5DB75-6ED8-4D1B-97A3-506B40FFC9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048AE-7E72-44CD-904C-AA5DA2E614A3}" type="pres">
      <dgm:prSet presAssocID="{53432E45-1C81-41A3-B728-B44908BE0A8E}" presName="sibTrans" presStyleCnt="0"/>
      <dgm:spPr/>
    </dgm:pt>
    <dgm:pt modelId="{7758EA61-2323-4347-BC9C-D7A2DF9AA442}" type="pres">
      <dgm:prSet presAssocID="{8C4384F3-C220-4C6C-A9E9-53E5BCD6E95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003F21-5738-4851-A5A4-132C51BB8320}" srcId="{7B8FCE3A-179D-4FED-BA45-D02FEA91693C}" destId="{341926EA-C89D-4599-B20C-61DF3CC4E5A9}" srcOrd="1" destOrd="0" parTransId="{54344978-4A15-45E4-9A54-E385A85F7BDB}" sibTransId="{CB07D4D3-DAD3-4E3F-BA73-FD77452EA5D4}"/>
    <dgm:cxn modelId="{2877C4A4-F617-4CE5-A977-C185EDE0E1A0}" srcId="{7B8FCE3A-179D-4FED-BA45-D02FEA91693C}" destId="{8C4384F3-C220-4C6C-A9E9-53E5BCD6E959}" srcOrd="3" destOrd="0" parTransId="{A146A7FC-97C3-4840-9BF2-99B36271250F}" sibTransId="{E2EA46A6-FF8C-4C4F-BD4B-27EDFDDABA72}"/>
    <dgm:cxn modelId="{30732770-AF81-4AEA-BA5A-48540014FA23}" type="presOf" srcId="{35DB5052-AE9C-4474-94E8-8765AD5BBCAC}" destId="{56B17872-255D-4D8C-9DCE-1A14DF31F0C7}" srcOrd="0" destOrd="0" presId="urn:microsoft.com/office/officeart/2005/8/layout/default"/>
    <dgm:cxn modelId="{C4E80C16-02D9-4FE3-8DAB-A31DBE7DAA22}" type="presOf" srcId="{11D5DB75-6ED8-4D1B-97A3-506B40FFC9CE}" destId="{1B38CF72-7E1D-4403-9FF3-5629FB9E5CBD}" srcOrd="0" destOrd="0" presId="urn:microsoft.com/office/officeart/2005/8/layout/default"/>
    <dgm:cxn modelId="{A8061B7D-7923-4634-84E9-3F596A51D3BB}" type="presOf" srcId="{8C4384F3-C220-4C6C-A9E9-53E5BCD6E959}" destId="{7758EA61-2323-4347-BC9C-D7A2DF9AA442}" srcOrd="0" destOrd="0" presId="urn:microsoft.com/office/officeart/2005/8/layout/default"/>
    <dgm:cxn modelId="{89FBD2FF-E365-4322-A623-B5188D95052C}" type="presOf" srcId="{341926EA-C89D-4599-B20C-61DF3CC4E5A9}" destId="{8B1B0A11-FF20-4FEF-BAFF-C982580577A5}" srcOrd="0" destOrd="0" presId="urn:microsoft.com/office/officeart/2005/8/layout/default"/>
    <dgm:cxn modelId="{7629BEBC-492C-4D82-A568-5BBD8B899F43}" srcId="{7B8FCE3A-179D-4FED-BA45-D02FEA91693C}" destId="{35DB5052-AE9C-4474-94E8-8765AD5BBCAC}" srcOrd="0" destOrd="0" parTransId="{B987AE72-C8F2-4E3C-9549-980B978EF80F}" sibTransId="{AC5A54ED-81F8-45A7-A8CD-709819EF663A}"/>
    <dgm:cxn modelId="{CC83BACD-4D65-40D2-B141-8173741147A4}" type="presOf" srcId="{7B8FCE3A-179D-4FED-BA45-D02FEA91693C}" destId="{2E46C2FA-DE54-4347-869D-067D73C7A361}" srcOrd="0" destOrd="0" presId="urn:microsoft.com/office/officeart/2005/8/layout/default"/>
    <dgm:cxn modelId="{6A8B03E0-F772-4419-9B58-8C698DD6870D}" srcId="{7B8FCE3A-179D-4FED-BA45-D02FEA91693C}" destId="{11D5DB75-6ED8-4D1B-97A3-506B40FFC9CE}" srcOrd="2" destOrd="0" parTransId="{729E9F20-A753-416D-A1F0-8C94135BA22F}" sibTransId="{53432E45-1C81-41A3-B728-B44908BE0A8E}"/>
    <dgm:cxn modelId="{1598F3DC-73D5-47B1-B9B6-41900AF30CB6}" type="presParOf" srcId="{2E46C2FA-DE54-4347-869D-067D73C7A361}" destId="{56B17872-255D-4D8C-9DCE-1A14DF31F0C7}" srcOrd="0" destOrd="0" presId="urn:microsoft.com/office/officeart/2005/8/layout/default"/>
    <dgm:cxn modelId="{25E6A6DC-CD78-47C3-AFBD-896B65B38080}" type="presParOf" srcId="{2E46C2FA-DE54-4347-869D-067D73C7A361}" destId="{A127B942-B8E3-4130-86F2-4AE3D0651A9E}" srcOrd="1" destOrd="0" presId="urn:microsoft.com/office/officeart/2005/8/layout/default"/>
    <dgm:cxn modelId="{3B20E3F0-7AA8-425A-960F-AE98C8DC2ED7}" type="presParOf" srcId="{2E46C2FA-DE54-4347-869D-067D73C7A361}" destId="{8B1B0A11-FF20-4FEF-BAFF-C982580577A5}" srcOrd="2" destOrd="0" presId="urn:microsoft.com/office/officeart/2005/8/layout/default"/>
    <dgm:cxn modelId="{0ED8EA25-A375-4DC0-9655-635B1FAC2D4D}" type="presParOf" srcId="{2E46C2FA-DE54-4347-869D-067D73C7A361}" destId="{7D4C482F-F03E-4524-B0AD-88D4BD107C56}" srcOrd="3" destOrd="0" presId="urn:microsoft.com/office/officeart/2005/8/layout/default"/>
    <dgm:cxn modelId="{ED62D658-691A-48B2-B3D1-FE374BCE7107}" type="presParOf" srcId="{2E46C2FA-DE54-4347-869D-067D73C7A361}" destId="{1B38CF72-7E1D-4403-9FF3-5629FB9E5CBD}" srcOrd="4" destOrd="0" presId="urn:microsoft.com/office/officeart/2005/8/layout/default"/>
    <dgm:cxn modelId="{57FE2D62-9598-4643-A6AC-7028DC4D2ED9}" type="presParOf" srcId="{2E46C2FA-DE54-4347-869D-067D73C7A361}" destId="{8F8048AE-7E72-44CD-904C-AA5DA2E614A3}" srcOrd="5" destOrd="0" presId="urn:microsoft.com/office/officeart/2005/8/layout/default"/>
    <dgm:cxn modelId="{1A8282BF-0995-4255-8373-009BB8DB70B6}" type="presParOf" srcId="{2E46C2FA-DE54-4347-869D-067D73C7A361}" destId="{7758EA61-2323-4347-BC9C-D7A2DF9AA44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BD4402-F2ED-4495-8806-6921E853F17F}">
      <dsp:nvSpPr>
        <dsp:cNvPr id="0" name=""/>
        <dsp:cNvSpPr/>
      </dsp:nvSpPr>
      <dsp:spPr>
        <a:xfrm rot="16200000">
          <a:off x="-870934" y="871960"/>
          <a:ext cx="4411133" cy="266721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663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Poor levels of learning (at lower grades)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of primary school resulting in millions of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children leaving education before acquiring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basic skills.</a:t>
          </a:r>
          <a:endParaRPr lang="en-US" sz="1900" kern="1200" dirty="0"/>
        </a:p>
      </dsp:txBody>
      <dsp:txXfrm rot="16200000">
        <a:off x="-870934" y="871960"/>
        <a:ext cx="4411133" cy="2667212"/>
      </dsp:txXfrm>
    </dsp:sp>
    <dsp:sp modelId="{C874BD93-D73D-43C9-A911-29F1F7F271AD}">
      <dsp:nvSpPr>
        <dsp:cNvPr id="0" name=""/>
        <dsp:cNvSpPr/>
      </dsp:nvSpPr>
      <dsp:spPr>
        <a:xfrm rot="16200000">
          <a:off x="1996319" y="871960"/>
          <a:ext cx="4411133" cy="2667212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663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 linguistic, cognitive and social skills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that children develop in early childhood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are the foundations for lifelong learning. </a:t>
          </a:r>
          <a:endParaRPr lang="en-US" sz="1900" kern="1200" dirty="0"/>
        </a:p>
      </dsp:txBody>
      <dsp:txXfrm rot="16200000">
        <a:off x="1996319" y="871960"/>
        <a:ext cx="4411133" cy="2667212"/>
      </dsp:txXfrm>
    </dsp:sp>
    <dsp:sp modelId="{A7B803F4-8EEC-493C-9651-FA0D27EB57DE}">
      <dsp:nvSpPr>
        <dsp:cNvPr id="0" name=""/>
        <dsp:cNvSpPr/>
      </dsp:nvSpPr>
      <dsp:spPr>
        <a:xfrm rot="16200000">
          <a:off x="4863573" y="871960"/>
          <a:ext cx="4411133" cy="2667212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663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Studies from many countries, including Chile, India and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Madagascar, show the contribution of pre-school to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overall cognitive abilities.</a:t>
          </a:r>
          <a:endParaRPr lang="en-US" sz="1900" kern="1200" dirty="0"/>
        </a:p>
      </dsp:txBody>
      <dsp:txXfrm rot="16200000">
        <a:off x="4863573" y="871960"/>
        <a:ext cx="4411133" cy="266721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B26619-DD49-48AE-9C43-9A8609F1A5FE}">
      <dsp:nvSpPr>
        <dsp:cNvPr id="0" name=""/>
        <dsp:cNvSpPr/>
      </dsp:nvSpPr>
      <dsp:spPr>
        <a:xfrm>
          <a:off x="0" y="3871796"/>
          <a:ext cx="8229600" cy="697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Two year pre-service training to </a:t>
          </a:r>
          <a:r>
            <a:rPr lang="en-US" sz="2000" kern="1200" dirty="0" err="1" smtClean="0"/>
            <a:t>ECE</a:t>
          </a:r>
          <a:r>
            <a:rPr lang="en-US" sz="2000" kern="1200" dirty="0" smtClean="0"/>
            <a:t> teachers.</a:t>
          </a:r>
          <a:endParaRPr lang="en-US" sz="2000" kern="1200" dirty="0"/>
        </a:p>
      </dsp:txBody>
      <dsp:txXfrm>
        <a:off x="0" y="3871796"/>
        <a:ext cx="8229600" cy="697582"/>
      </dsp:txXfrm>
    </dsp:sp>
    <dsp:sp modelId="{0AE67660-B9CD-438C-9C6F-4738CE6098E2}">
      <dsp:nvSpPr>
        <dsp:cNvPr id="0" name=""/>
        <dsp:cNvSpPr/>
      </dsp:nvSpPr>
      <dsp:spPr>
        <a:xfrm rot="10800000">
          <a:off x="0" y="1937208"/>
          <a:ext cx="8229600" cy="195364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Universal access to </a:t>
          </a:r>
          <a:r>
            <a:rPr lang="en-US" sz="2000" kern="1200" dirty="0" err="1" smtClean="0"/>
            <a:t>ECE</a:t>
          </a:r>
          <a:r>
            <a:rPr lang="en-US" sz="2000" kern="1200" dirty="0" smtClean="0"/>
            <a:t> shall be ensured within the next ten years. </a:t>
          </a:r>
          <a:endParaRPr lang="en-US" sz="2000" kern="1200" dirty="0"/>
        </a:p>
      </dsp:txBody>
      <dsp:txXfrm>
        <a:off x="0" y="1937208"/>
        <a:ext cx="8229600" cy="685728"/>
      </dsp:txXfrm>
    </dsp:sp>
    <dsp:sp modelId="{EC7AA536-5C66-41F1-ABC4-C27C436AA4A7}">
      <dsp:nvSpPr>
        <dsp:cNvPr id="0" name=""/>
        <dsp:cNvSpPr/>
      </dsp:nvSpPr>
      <dsp:spPr>
        <a:xfrm>
          <a:off x="0" y="2622937"/>
          <a:ext cx="8229600" cy="5841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Provision of financial and food support to children who drop out because of poverty at </a:t>
          </a:r>
          <a:r>
            <a:rPr lang="en-US" sz="1900" kern="1200" dirty="0" err="1" smtClean="0"/>
            <a:t>ECE</a:t>
          </a:r>
          <a:endParaRPr lang="en-US" sz="1900" kern="1200" dirty="0"/>
        </a:p>
      </dsp:txBody>
      <dsp:txXfrm>
        <a:off x="0" y="2622937"/>
        <a:ext cx="8229600" cy="584138"/>
      </dsp:txXfrm>
    </dsp:sp>
    <dsp:sp modelId="{B8842D67-6198-4640-8B37-39AE8B657217}">
      <dsp:nvSpPr>
        <dsp:cNvPr id="0" name=""/>
        <dsp:cNvSpPr/>
      </dsp:nvSpPr>
      <dsp:spPr>
        <a:xfrm rot="10800000">
          <a:off x="0" y="2621"/>
          <a:ext cx="8229600" cy="195364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Recognition and strengthening of </a:t>
          </a:r>
          <a:r>
            <a:rPr lang="en-US" sz="2000" kern="1200" dirty="0" err="1" smtClean="0"/>
            <a:t>Katchi</a:t>
          </a:r>
          <a:r>
            <a:rPr lang="en-US" sz="2000" kern="1200" dirty="0" smtClean="0"/>
            <a:t> class as part of formal system.</a:t>
          </a:r>
          <a:endParaRPr lang="en-US" sz="2000" kern="1200" dirty="0"/>
        </a:p>
      </dsp:txBody>
      <dsp:txXfrm>
        <a:off x="0" y="2621"/>
        <a:ext cx="8229600" cy="685728"/>
      </dsp:txXfrm>
    </dsp:sp>
    <dsp:sp modelId="{C8410DF9-F731-4E28-ACE7-C842B5A9805A}">
      <dsp:nvSpPr>
        <dsp:cNvPr id="0" name=""/>
        <dsp:cNvSpPr/>
      </dsp:nvSpPr>
      <dsp:spPr>
        <a:xfrm>
          <a:off x="8" y="687213"/>
          <a:ext cx="8229591" cy="5864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At least one year pre-primary education to be provided by the State. </a:t>
          </a:r>
          <a:endParaRPr lang="en-US" sz="1900" kern="1200" dirty="0"/>
        </a:p>
      </dsp:txBody>
      <dsp:txXfrm>
        <a:off x="8" y="687213"/>
        <a:ext cx="8229591" cy="58641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B17872-255D-4D8C-9DCE-1A14DF31F0C7}">
      <dsp:nvSpPr>
        <dsp:cNvPr id="0" name=""/>
        <dsp:cNvSpPr/>
      </dsp:nvSpPr>
      <dsp:spPr>
        <a:xfrm>
          <a:off x="578613" y="2589"/>
          <a:ext cx="3512939" cy="2107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Although much stress is on enrolment, the real question is whether the schools are ready to induct young children and provide them with a thriving, curious and positive nurturing learning environment?</a:t>
          </a:r>
          <a:endParaRPr lang="en-US" sz="2000" kern="1200" dirty="0"/>
        </a:p>
      </dsp:txBody>
      <dsp:txXfrm>
        <a:off x="578613" y="2589"/>
        <a:ext cx="3512939" cy="2107763"/>
      </dsp:txXfrm>
    </dsp:sp>
    <dsp:sp modelId="{8B1B0A11-FF20-4FEF-BAFF-C982580577A5}">
      <dsp:nvSpPr>
        <dsp:cNvPr id="0" name=""/>
        <dsp:cNvSpPr/>
      </dsp:nvSpPr>
      <dsp:spPr>
        <a:xfrm>
          <a:off x="4442846" y="2589"/>
          <a:ext cx="3512939" cy="2107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 the schools have sufficient learning resource material to make the experience meaningful?</a:t>
          </a:r>
          <a:endParaRPr lang="en-US" sz="2000" kern="1200" dirty="0"/>
        </a:p>
      </dsp:txBody>
      <dsp:txXfrm>
        <a:off x="4442846" y="2589"/>
        <a:ext cx="3512939" cy="2107763"/>
      </dsp:txXfrm>
    </dsp:sp>
    <dsp:sp modelId="{1B38CF72-7E1D-4403-9FF3-5629FB9E5CBD}">
      <dsp:nvSpPr>
        <dsp:cNvPr id="0" name=""/>
        <dsp:cNvSpPr/>
      </dsp:nvSpPr>
      <dsp:spPr>
        <a:xfrm>
          <a:off x="578613" y="2461646"/>
          <a:ext cx="3512939" cy="2107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Q: Are there teachers available and trained to  facilitate a batch of 30-50 -90 children?</a:t>
          </a:r>
          <a:endParaRPr lang="en-US" sz="2000" kern="1200" dirty="0" smtClean="0"/>
        </a:p>
      </dsp:txBody>
      <dsp:txXfrm>
        <a:off x="578613" y="2461646"/>
        <a:ext cx="3512939" cy="2107763"/>
      </dsp:txXfrm>
    </dsp:sp>
    <dsp:sp modelId="{7758EA61-2323-4347-BC9C-D7A2DF9AA442}">
      <dsp:nvSpPr>
        <dsp:cNvPr id="0" name=""/>
        <dsp:cNvSpPr/>
      </dsp:nvSpPr>
      <dsp:spPr>
        <a:xfrm>
          <a:off x="4442846" y="2461646"/>
          <a:ext cx="3512939" cy="21077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Do the teachers’ realize the significance of </a:t>
          </a:r>
          <a:r>
            <a:rPr lang="en-US" sz="2000" kern="1200" dirty="0" err="1" smtClean="0"/>
            <a:t>ECE</a:t>
          </a:r>
          <a:r>
            <a:rPr lang="en-US" sz="2000" kern="1200" dirty="0" smtClean="0"/>
            <a:t> and do they see themselves as quality caregivers?</a:t>
          </a:r>
          <a:endParaRPr lang="en-US" sz="2000" kern="1200" dirty="0"/>
        </a:p>
      </dsp:txBody>
      <dsp:txXfrm>
        <a:off x="4442846" y="2461646"/>
        <a:ext cx="3512939" cy="2107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7898F-1AD1-436F-A5DA-62793CB3BBBD}" type="datetimeFigureOut">
              <a:rPr lang="en-US" smtClean="0"/>
              <a:pPr/>
              <a:t>17-Sep-2014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A6DCA-D606-4DAA-BF2E-7D9B25E136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6E1D1-3681-4EE9-8EA7-71D009E197E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690E-80E5-4F94-9338-0F61278966AA}" type="datetimeFigureOut">
              <a:rPr lang="en-US" smtClean="0"/>
              <a:pPr/>
              <a:t>17-Sep-2014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690E-80E5-4F94-9338-0F61278966AA}" type="datetimeFigureOut">
              <a:rPr lang="en-US" smtClean="0"/>
              <a:pPr/>
              <a:t>17-Sep-2014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690E-80E5-4F94-9338-0F61278966AA}" type="datetimeFigureOut">
              <a:rPr lang="en-US" smtClean="0"/>
              <a:pPr/>
              <a:t>17-Sep-2014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54690E-80E5-4F94-9338-0F61278966AA}" type="datetimeFigureOut">
              <a:rPr lang="en-US" smtClean="0"/>
              <a:pPr/>
              <a:t>17-Sep-2014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690E-80E5-4F94-9338-0F61278966AA}" type="datetimeFigureOut">
              <a:rPr lang="en-US" smtClean="0"/>
              <a:pPr/>
              <a:t>17-Sep-2014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690E-80E5-4F94-9338-0F61278966AA}" type="datetimeFigureOut">
              <a:rPr lang="en-US" smtClean="0"/>
              <a:pPr/>
              <a:t>17-Sep-2014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690E-80E5-4F94-9338-0F61278966AA}" type="datetimeFigureOut">
              <a:rPr lang="en-US" smtClean="0"/>
              <a:pPr/>
              <a:t>17-Sep-2014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690E-80E5-4F94-9338-0F61278966AA}" type="datetimeFigureOut">
              <a:rPr lang="en-US" smtClean="0"/>
              <a:pPr/>
              <a:t>17-Sep-2014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690E-80E5-4F94-9338-0F61278966AA}" type="datetimeFigureOut">
              <a:rPr lang="en-US" smtClean="0"/>
              <a:pPr/>
              <a:t>17-Sep-2014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54690E-80E5-4F94-9338-0F61278966AA}" type="datetimeFigureOut">
              <a:rPr lang="en-US" smtClean="0"/>
              <a:pPr/>
              <a:t>17-Sep-2014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4690E-80E5-4F94-9338-0F61278966AA}" type="datetimeFigureOut">
              <a:rPr lang="en-US" smtClean="0"/>
              <a:pPr/>
              <a:t>17-Sep-2014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154690E-80E5-4F94-9338-0F61278966AA}" type="datetimeFigureOut">
              <a:rPr lang="en-US" smtClean="0"/>
              <a:pPr/>
              <a:t>17-Sep-2014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8484C43-EDCB-4B11-8881-9E1576BAAF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6157911"/>
            <a:ext cx="568271" cy="762000"/>
          </a:xfrm>
          <a:prstGeom prst="rect">
            <a:avLst/>
          </a:prstGeom>
        </p:spPr>
      </p:pic>
      <p:pic>
        <p:nvPicPr>
          <p:cNvPr id="13" name="Picture 12" descr="ASER B&amp;W.jpg"/>
          <p:cNvPicPr>
            <a:picLocks noChangeAspect="1"/>
          </p:cNvPicPr>
          <p:nvPr userDrawn="1"/>
        </p:nvPicPr>
        <p:blipFill>
          <a:blip r:embed="rId14" cstate="email"/>
          <a:srcRect/>
          <a:stretch>
            <a:fillRect/>
          </a:stretch>
        </p:blipFill>
        <p:spPr>
          <a:xfrm>
            <a:off x="8426142" y="6172200"/>
            <a:ext cx="717857" cy="6858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143250" y="6324600"/>
            <a:ext cx="28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www.aserpakistan.org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810000"/>
            <a:ext cx="2971800" cy="1828800"/>
          </a:xfrm>
        </p:spPr>
        <p:txBody>
          <a:bodyPr>
            <a:no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SAHAR SAEED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Program Manager </a:t>
            </a:r>
            <a:r>
              <a:rPr lang="en-US" dirty="0" err="1" smtClean="0">
                <a:solidFill>
                  <a:schemeClr val="tx1"/>
                </a:solidFill>
              </a:rPr>
              <a:t>ASER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685800"/>
          <a:ext cx="5486400" cy="2514600"/>
        </p:xfrm>
        <a:graphic>
          <a:graphicData uri="http://schemas.openxmlformats.org/drawingml/2006/table">
            <a:tbl>
              <a:tblPr/>
              <a:tblGrid>
                <a:gridCol w="5486400"/>
              </a:tblGrid>
              <a:tr h="25146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ISSUES</a:t>
                      </a:r>
                      <a:r>
                        <a:rPr lang="en-US" sz="2400" b="1" baseline="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OF 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ACCESS AND LEARNING IN EARLY CHILDHOOD EDUCATION: EMERGING TRENDS &amp; CHALLENGES FROM </a:t>
                      </a:r>
                      <a:r>
                        <a:rPr lang="en-US" sz="2400" b="1" dirty="0" err="1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ASER</a:t>
                      </a: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PAKISTAN</a:t>
                      </a:r>
                      <a:endParaRPr lang="en-US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3" descr="C:\Users\AAMIR\AppData\Local\Microsoft\Windows\Temporary Internet Files\Content.Outlook\042BGT81\aser log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3649841"/>
            <a:ext cx="1905000" cy="18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ASER Documentary Pictures\ASER Report Pics\AS_2011-05-30_147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4600" y="381000"/>
            <a:ext cx="2362200" cy="2899064"/>
          </a:xfrm>
          <a:prstGeom prst="rect">
            <a:avLst/>
          </a:prstGeom>
          <a:ln w="1270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 flipV="1">
            <a:off x="0" y="6857999"/>
            <a:ext cx="9144000" cy="4571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45720" tIns="45720" rIns="246888" bIns="45720" numCol="1" anchor="b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70000"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3649841"/>
            <a:ext cx="1524000" cy="2043546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533400" y="5562600"/>
            <a:ext cx="8305800" cy="6858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45720" tIns="45720" rIns="246888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buClr>
                <a:schemeClr val="accent1"/>
              </a:buClr>
              <a:buSzPct val="70000"/>
            </a:pPr>
            <a:r>
              <a:rPr lang="en-US" dirty="0" smtClean="0">
                <a:solidFill>
                  <a:schemeClr val="tx1"/>
                </a:solidFill>
              </a:rPr>
              <a:t>Right to Education &amp; Early Childhood Education &amp; Development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17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 September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2014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90600"/>
            <a:ext cx="5181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216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pPr>
            <a:r>
              <a:rPr lang="en-US" sz="4400" dirty="0">
                <a:solidFill>
                  <a:srgbClr val="000000"/>
                </a:solidFill>
                <a:ea typeface="+mn-ea"/>
                <a:cs typeface="Arial" pitchFamily="34" charset="0"/>
              </a:rPr>
              <a:t/>
            </a:r>
            <a:br>
              <a:rPr lang="en-US" sz="4400" dirty="0">
                <a:solidFill>
                  <a:srgbClr val="000000"/>
                </a:solidFill>
                <a:ea typeface="+mn-ea"/>
                <a:cs typeface="Arial" pitchFamily="34" charset="0"/>
              </a:rPr>
            </a:br>
            <a:endParaRPr lang="en-US" sz="2160" dirty="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228600"/>
            <a:ext cx="85343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+mn-ea"/>
                <a:cs typeface="Arial" pitchFamily="34" charset="0"/>
              </a:rPr>
              <a:t>Children not attending any Pre-School 3 to 5 yrs </a:t>
            </a:r>
            <a:endParaRPr lang="en-US" sz="2200" dirty="0"/>
          </a:p>
        </p:txBody>
      </p:sp>
      <p:pic>
        <p:nvPicPr>
          <p:cNvPr id="8" name="Picture 2" descr="D:\ASER Documentary Pictures\_AS00401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0200" y="2057400"/>
            <a:ext cx="3200400" cy="3962401"/>
          </a:xfrm>
          <a:prstGeom prst="rect">
            <a:avLst/>
          </a:prstGeom>
          <a:ln w="1270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0" y="4191000"/>
            <a:ext cx="5181600" cy="2438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normAutofit fontScale="525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marL="571500" indent="-571500">
              <a:lnSpc>
                <a:spcPct val="160000"/>
              </a:lnSpc>
              <a:buFont typeface="Arial" pitchFamily="34" charset="0"/>
              <a:buChar char="•"/>
              <a:defRPr sz="216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pPr>
            <a:r>
              <a:rPr lang="en-US" sz="38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Out of school children (3 years):</a:t>
            </a:r>
          </a:p>
          <a:p>
            <a:pPr marL="571500" indent="-571500">
              <a:lnSpc>
                <a:spcPct val="160000"/>
              </a:lnSpc>
              <a:defRPr sz="216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pPr>
            <a:r>
              <a:rPr lang="en-US" sz="38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         89% </a:t>
            </a:r>
            <a:r>
              <a:rPr lang="en-US" sz="38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in </a:t>
            </a:r>
            <a:r>
              <a:rPr lang="en-US" sz="38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2013.</a:t>
            </a:r>
          </a:p>
          <a:p>
            <a:pPr marL="571500" indent="-571500">
              <a:lnSpc>
                <a:spcPct val="160000"/>
              </a:lnSpc>
              <a:buFont typeface="Arial" pitchFamily="34" charset="0"/>
              <a:buChar char="•"/>
              <a:defRPr sz="216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pPr>
            <a:r>
              <a:rPr lang="en-US" sz="38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3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Out of school children (4 years):</a:t>
            </a:r>
          </a:p>
          <a:p>
            <a:pPr marL="571500" indent="-571500">
              <a:lnSpc>
                <a:spcPct val="160000"/>
              </a:lnSpc>
              <a:defRPr sz="216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pPr>
            <a:r>
              <a:rPr lang="en-US" sz="38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          65% in 2013.</a:t>
            </a:r>
          </a:p>
          <a:p>
            <a:pPr marL="571500" indent="-571500">
              <a:defRPr sz="216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pPr>
            <a:endParaRPr lang="en-US" sz="2000" dirty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>
              <a:defRPr sz="216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pPr>
            <a:endParaRPr lang="en-US" sz="2000" dirty="0">
              <a:solidFill>
                <a:schemeClr val="tx1"/>
              </a:solidFill>
              <a:ea typeface="+mn-ea"/>
              <a:cs typeface="Arial" pitchFamily="34" charset="0"/>
            </a:endParaRPr>
          </a:p>
          <a:p>
            <a:pPr marL="571500" indent="-571500">
              <a:buFont typeface="Arial" pitchFamily="34" charset="0"/>
              <a:buChar char="•"/>
              <a:defRPr sz="2160" b="0" i="0" u="none" strike="noStrike" kern="1200" baseline="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defRPr>
            </a:pPr>
            <a:r>
              <a:rPr lang="en-US" sz="2000" dirty="0">
                <a:solidFill>
                  <a:schemeClr val="tx1"/>
                </a:solidFill>
                <a:ea typeface="+mn-ea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ta\Downloads\ECD HUMA SIKANDAR\rankin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95400"/>
            <a:ext cx="8610600" cy="464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33400"/>
            <a:ext cx="85343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+mn-ea"/>
                <a:cs typeface="Arial" pitchFamily="34" charset="0"/>
              </a:rPr>
              <a:t>Region </a:t>
            </a:r>
            <a:r>
              <a:rPr lang="en-US" sz="2400" dirty="0" smtClean="0">
                <a:cs typeface="Arial" pitchFamily="34" charset="0"/>
              </a:rPr>
              <a:t>Wise Enrollment Trends (3-5 Years)</a:t>
            </a:r>
            <a:r>
              <a:rPr lang="en-US" sz="2400" dirty="0" smtClean="0">
                <a:ea typeface="+mn-ea"/>
                <a:cs typeface="Arial" pitchFamily="34" charset="0"/>
              </a:rPr>
              <a:t>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9600"/>
            <a:ext cx="8534399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Evidence  of Readiness of Children</a:t>
            </a:r>
          </a:p>
          <a:p>
            <a:r>
              <a:rPr lang="en-US" sz="2200" dirty="0" smtClean="0"/>
              <a:t>Transiting  from Pre School to Primary (</a:t>
            </a:r>
            <a:r>
              <a:rPr lang="en-US" sz="2200" dirty="0" err="1" smtClean="0"/>
              <a:t>ASER</a:t>
            </a:r>
            <a:r>
              <a:rPr lang="en-US" sz="2200" dirty="0" smtClean="0"/>
              <a:t> NATIONAL-RURAL)	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228600" y="1600200"/>
          <a:ext cx="8686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9600"/>
            <a:ext cx="8534399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Evidence  of Readiness of Children</a:t>
            </a:r>
          </a:p>
          <a:p>
            <a:r>
              <a:rPr lang="en-US" sz="2200" dirty="0" smtClean="0"/>
              <a:t>Transiting  from Pre School to Primary (</a:t>
            </a:r>
            <a:r>
              <a:rPr lang="en-US" sz="2200" dirty="0" err="1" smtClean="0"/>
              <a:t>ASER</a:t>
            </a:r>
            <a:r>
              <a:rPr lang="en-US" sz="2200" dirty="0" smtClean="0"/>
              <a:t> NATIONAL-RURAL)	</a:t>
            </a:r>
            <a:endParaRPr lang="en-US" sz="2200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228600" y="1600200"/>
          <a:ext cx="8610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9600"/>
            <a:ext cx="8534399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Evidence  of Readiness of Children</a:t>
            </a:r>
          </a:p>
          <a:p>
            <a:r>
              <a:rPr lang="en-US" sz="2200" dirty="0" smtClean="0"/>
              <a:t>Transiting  from Pre School to Primary (</a:t>
            </a:r>
            <a:r>
              <a:rPr lang="en-US" sz="2200" dirty="0" err="1" smtClean="0"/>
              <a:t>ASER</a:t>
            </a:r>
            <a:r>
              <a:rPr lang="en-US" sz="2200" dirty="0" smtClean="0"/>
              <a:t> NATIONAL-RURAL)	</a:t>
            </a:r>
            <a:endParaRPr lang="en-US" sz="2200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304800" y="1676400"/>
          <a:ext cx="8534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905000"/>
            <a:ext cx="807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33400"/>
            <a:ext cx="8534399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Poor Readiness leading to HIGHER DROP OUTS!!!	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5334000"/>
            <a:ext cx="73152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One third children are lost after primary   schooling due to learning &amp; facility gaps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829211">
            <a:off x="4917247" y="3238562"/>
            <a:ext cx="533400" cy="3048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402556">
            <a:off x="6797779" y="3398884"/>
            <a:ext cx="533400" cy="3048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1143000"/>
            <a:ext cx="73152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Enrollment decreases as class level increases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667000" y="2743200"/>
            <a:ext cx="35052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8400" y="2743200"/>
            <a:ext cx="2514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000" y="2743200"/>
            <a:ext cx="22098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OUNDARY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62250" y="3038475"/>
            <a:ext cx="3291840" cy="1886041"/>
          </a:xfrm>
          <a:prstGeom prst="rect">
            <a:avLst/>
          </a:prstGeom>
        </p:spPr>
      </p:pic>
      <p:pic>
        <p:nvPicPr>
          <p:cNvPr id="11" name="Picture 10" descr="TOILET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24600" y="3048000"/>
            <a:ext cx="2286000" cy="1951892"/>
          </a:xfrm>
          <a:prstGeom prst="rect">
            <a:avLst/>
          </a:prstGeom>
        </p:spPr>
      </p:pic>
      <p:pic>
        <p:nvPicPr>
          <p:cNvPr id="12" name="Picture 11" descr="WATER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9600" y="2895600"/>
            <a:ext cx="1691387" cy="19980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9000" y="1219200"/>
            <a:ext cx="57150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GOVERNMENT PRIMARY SCHOOL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(RURAL) 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3400" y="5105400"/>
            <a:ext cx="8001000" cy="1219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facilities in schools are still missing: only 64% government primary schools have drinkable water facility, 57% have complete boundary walls and 47% have usable toilets. 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33400"/>
            <a:ext cx="85343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+mn-ea"/>
                <a:cs typeface="Arial" pitchFamily="34" charset="0"/>
              </a:rPr>
              <a:t>Basic Facilities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534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09600"/>
            <a:ext cx="85343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Points to Ponder: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54864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sz="2400" dirty="0" smtClean="0"/>
              <a:t>Pay heed to research &amp; start implementing policies!</a:t>
            </a:r>
          </a:p>
          <a:p>
            <a:pPr algn="just">
              <a:defRPr/>
            </a:pPr>
            <a:r>
              <a:rPr lang="en-US" sz="2400" dirty="0" smtClean="0"/>
              <a:t>Move from ECE to ECCE! (0-8 years)</a:t>
            </a:r>
          </a:p>
          <a:p>
            <a:pPr algn="just">
              <a:defRPr/>
            </a:pPr>
            <a:r>
              <a:rPr lang="en-US" sz="2400" dirty="0" smtClean="0"/>
              <a:t>End the randomness – use of terms, introduction of textbooks, lesson plans, formulas, investment of &amp; on resources </a:t>
            </a:r>
          </a:p>
          <a:p>
            <a:pPr algn="just">
              <a:defRPr/>
            </a:pPr>
            <a:r>
              <a:rPr lang="en-US" sz="2400" dirty="0" smtClean="0"/>
              <a:t>Connect – research &amp; policy, school &amp; community, numeracy/literacy with cognition &amp; development</a:t>
            </a:r>
          </a:p>
          <a:p>
            <a:pPr algn="just"/>
            <a:r>
              <a:rPr lang="en-US" sz="2400" dirty="0" smtClean="0"/>
              <a:t>To turn attention to the role of teachers in early grades and the contributions made by pre-service and in-service training.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33400"/>
            <a:ext cx="85343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Marching towards 2015: What we need to do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90600"/>
            <a:ext cx="8610600" cy="53340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dirty="0" smtClean="0"/>
              <a:t>Without an investment and resource strategy for  quality, children will continue to suffer from  social, emotional and learning stress….especially the bottom ones.</a:t>
            </a:r>
          </a:p>
          <a:p>
            <a:pPr algn="just">
              <a:spcBef>
                <a:spcPts val="0"/>
              </a:spcBef>
              <a:defRPr/>
            </a:pPr>
            <a:endParaRPr lang="en-US" dirty="0" smtClean="0"/>
          </a:p>
          <a:p>
            <a:pPr algn="just">
              <a:spcBef>
                <a:spcPts val="0"/>
              </a:spcBef>
              <a:defRPr/>
            </a:pPr>
            <a:r>
              <a:rPr lang="en-US" dirty="0" smtClean="0"/>
              <a:t>Emergent health and education collaboration must be strengthened for institutional ownership and the beginning of an ECCE program in Pakistan.</a:t>
            </a:r>
          </a:p>
          <a:p>
            <a:pPr algn="just">
              <a:spcBef>
                <a:spcPts val="0"/>
              </a:spcBef>
              <a:defRPr/>
            </a:pPr>
            <a:endParaRPr lang="en-US" dirty="0" smtClean="0"/>
          </a:p>
          <a:p>
            <a:pPr algn="just">
              <a:spcBef>
                <a:spcPts val="0"/>
              </a:spcBef>
              <a:defRPr/>
            </a:pPr>
            <a:r>
              <a:rPr lang="en-US" dirty="0" smtClean="0"/>
              <a:t>Need for a multi-</a:t>
            </a:r>
            <a:r>
              <a:rPr lang="en-US" dirty="0" err="1" smtClean="0"/>
              <a:t>sectoral</a:t>
            </a:r>
            <a:r>
              <a:rPr lang="en-US" dirty="0" smtClean="0"/>
              <a:t> stakeholders group to formulate ECD/ECCE national strategy document with provincial ownership. </a:t>
            </a:r>
          </a:p>
          <a:p>
            <a:pPr algn="just">
              <a:spcBef>
                <a:spcPts val="0"/>
              </a:spcBef>
              <a:defRPr/>
            </a:pPr>
            <a:r>
              <a:rPr lang="en-US" dirty="0" smtClean="0"/>
              <a:t>Post 2015 – ideally a stand alone goal for ECE (</a:t>
            </a:r>
            <a:r>
              <a:rPr lang="en-US" dirty="0" err="1" smtClean="0"/>
              <a:t>Arnic</a:t>
            </a:r>
            <a:r>
              <a:rPr lang="en-US" dirty="0" smtClean="0"/>
              <a:t>, ECCE Consultative group)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85343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Marching towards 2015: What we need to do</a:t>
            </a:r>
            <a:endParaRPr lang="en-US" sz="2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Presentation Overview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Background</a:t>
            </a:r>
          </a:p>
          <a:p>
            <a:r>
              <a:rPr lang="en-US" sz="3200" dirty="0" smtClean="0"/>
              <a:t>Data Trends (</a:t>
            </a:r>
            <a:r>
              <a:rPr lang="en-US" sz="3200" dirty="0" err="1" smtClean="0"/>
              <a:t>ASER</a:t>
            </a:r>
            <a:r>
              <a:rPr lang="en-US" sz="3200" dirty="0" smtClean="0"/>
              <a:t> Pakistan) – Access &amp; Learning</a:t>
            </a:r>
          </a:p>
          <a:p>
            <a:r>
              <a:rPr lang="en-US" sz="3200" dirty="0" err="1" smtClean="0"/>
              <a:t>ECE</a:t>
            </a:r>
            <a:r>
              <a:rPr lang="en-US" sz="3200" dirty="0" smtClean="0"/>
              <a:t> </a:t>
            </a:r>
            <a:r>
              <a:rPr lang="en-US" sz="3200" dirty="0" err="1" smtClean="0"/>
              <a:t>Programmes</a:t>
            </a:r>
            <a:r>
              <a:rPr lang="en-US" sz="3200" dirty="0" smtClean="0"/>
              <a:t> (By </a:t>
            </a:r>
            <a:r>
              <a:rPr lang="en-US" sz="3200" dirty="0" err="1" smtClean="0"/>
              <a:t>ITA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Action &amp; Implementation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THANK YOU!</a:t>
            </a:r>
          </a:p>
        </p:txBody>
      </p:sp>
      <p:pic>
        <p:nvPicPr>
          <p:cNvPr id="7" name="Content Placeholder 6" descr="DSC_001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20588" y="1524000"/>
            <a:ext cx="6902824" cy="4572000"/>
          </a:xfr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Picture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/>
          </a:blip>
          <a:stretch>
            <a:fillRect/>
          </a:stretch>
        </p:blipFill>
        <p:spPr>
          <a:xfrm>
            <a:off x="304800" y="1676400"/>
            <a:ext cx="85344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Children waiting to be the centre of attention!!!</a:t>
            </a:r>
          </a:p>
          <a:p>
            <a:r>
              <a:rPr lang="en-US" sz="2800" dirty="0" smtClean="0"/>
              <a:t>Affected due to many reasons including poverty, vulnerability, lack of resources.</a:t>
            </a:r>
          </a:p>
          <a:p>
            <a:r>
              <a:rPr lang="en-US" sz="2800" dirty="0" smtClean="0"/>
              <a:t>A chronic lack of inter-departmental collaboration for challenges of health, nutrition, care/protection &amp; learning. 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511628" y="1727201"/>
          <a:ext cx="8403772" cy="4411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96636"/>
            <a:ext cx="86105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GMR</a:t>
            </a:r>
            <a:r>
              <a:rPr lang="en-US" sz="2400" b="1" dirty="0" smtClean="0"/>
              <a:t> (2013-2014)</a:t>
            </a:r>
            <a:endParaRPr lang="en-US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113E31D-E2AB-40D1-8B51-AFA5AFEF393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320437"/>
            <a:ext cx="8534399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ECE: What is promised?</a:t>
            </a:r>
            <a:br>
              <a:rPr lang="en-US" sz="2000" dirty="0" smtClean="0"/>
            </a:br>
            <a:r>
              <a:rPr lang="en-US" sz="2000" dirty="0" smtClean="0"/>
              <a:t>(National Education Policy -</a:t>
            </a:r>
            <a:r>
              <a:rPr lang="en-US" sz="2000" dirty="0" err="1" smtClean="0"/>
              <a:t>NEP</a:t>
            </a:r>
            <a:r>
              <a:rPr lang="en-US" sz="2000" dirty="0" smtClean="0"/>
              <a:t> 2009 &amp; Article 25 A – Right to Education –for  5-16 years )</a:t>
            </a:r>
            <a:endParaRPr lang="en-US" sz="2000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351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91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000" dirty="0" smtClean="0"/>
              <a:t>National Curriculum 2007 aligned with  developmental domains</a:t>
            </a:r>
          </a:p>
          <a:p>
            <a:pPr lvl="1">
              <a:defRPr/>
            </a:pPr>
            <a:r>
              <a:rPr lang="en-US" sz="2000" dirty="0" smtClean="0"/>
              <a:t>Contextualized, consultative and research based</a:t>
            </a:r>
          </a:p>
          <a:p>
            <a:pPr>
              <a:defRPr/>
            </a:pPr>
            <a:r>
              <a:rPr lang="en-US" sz="2000" dirty="0" smtClean="0"/>
              <a:t>Frameworks for classroom implementation in rural and urban areas for ECE</a:t>
            </a:r>
          </a:p>
          <a:p>
            <a:pPr>
              <a:defRPr/>
            </a:pPr>
            <a:r>
              <a:rPr lang="en-US" sz="2000" dirty="0" smtClean="0"/>
              <a:t>Early Learning Development Standards (ELDS) – validation still not done    </a:t>
            </a:r>
          </a:p>
          <a:p>
            <a:pPr>
              <a:defRPr/>
            </a:pPr>
            <a:r>
              <a:rPr lang="en-US" sz="2000" dirty="0" smtClean="0"/>
              <a:t>Specific policies for ECE introduction, budgetary provisions and plans across Pakistan:</a:t>
            </a:r>
          </a:p>
          <a:p>
            <a:pPr lvl="1">
              <a:defRPr/>
            </a:pPr>
            <a:r>
              <a:rPr lang="en-US" sz="2000" b="1" dirty="0" smtClean="0"/>
              <a:t>Sindh Sector Plan </a:t>
            </a:r>
          </a:p>
          <a:p>
            <a:pPr lvl="1">
              <a:defRPr/>
            </a:pPr>
            <a:r>
              <a:rPr lang="en-US" sz="2000" b="1" dirty="0" smtClean="0"/>
              <a:t>Balochistan Sector Plan</a:t>
            </a:r>
          </a:p>
          <a:p>
            <a:pPr lvl="1">
              <a:defRPr/>
            </a:pPr>
            <a:r>
              <a:rPr lang="en-US" sz="2000" b="1" dirty="0" smtClean="0"/>
              <a:t>Punjab </a:t>
            </a:r>
            <a:r>
              <a:rPr lang="en-US" sz="2000" b="1" dirty="0" err="1" smtClean="0"/>
              <a:t>ECE</a:t>
            </a:r>
            <a:r>
              <a:rPr lang="en-US" sz="2000" b="1" dirty="0" smtClean="0"/>
              <a:t> Sector Plan </a:t>
            </a:r>
          </a:p>
          <a:p>
            <a:pPr lvl="1">
              <a:defRPr/>
            </a:pPr>
            <a:r>
              <a:rPr lang="en-US" sz="2000" b="1" dirty="0" err="1" smtClean="0"/>
              <a:t>KP</a:t>
            </a:r>
            <a:r>
              <a:rPr lang="en-US" sz="2000" b="1" dirty="0" smtClean="0"/>
              <a:t> Sector Plan </a:t>
            </a:r>
          </a:p>
          <a:p>
            <a:pPr lvl="1">
              <a:defRPr/>
            </a:pPr>
            <a:r>
              <a:rPr lang="en-US" sz="2000" b="1" dirty="0" smtClean="0"/>
              <a:t>RTE Acts in </a:t>
            </a:r>
            <a:r>
              <a:rPr lang="en-US" sz="2000" b="1" dirty="0" err="1" smtClean="0"/>
              <a:t>ICT</a:t>
            </a:r>
            <a:r>
              <a:rPr lang="en-US" sz="2000" b="1" dirty="0" smtClean="0"/>
              <a:t>, Sindh and Ordinance in Balochistan </a:t>
            </a:r>
          </a:p>
          <a:p>
            <a:pPr>
              <a:defRPr/>
            </a:pPr>
            <a:r>
              <a:rPr lang="en-US" sz="2000" dirty="0" smtClean="0"/>
              <a:t>A robust  mix of technical and grassroots expertise for Teacher Education, best practices; innovations  follow-up and support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/>
          <a:lstStyle/>
          <a:p>
            <a:fld id="{6113E31D-E2AB-40D1-8B51-AFA5AFEF393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" y="320437"/>
            <a:ext cx="8534399" cy="4308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ECE</a:t>
            </a:r>
            <a:r>
              <a:rPr lang="en-US" sz="2200" dirty="0" smtClean="0"/>
              <a:t> in Pakistan: What we have…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408803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r>
              <a:rPr lang="en-US" dirty="0" smtClean="0"/>
              <a:t>DATA TRENDS (</a:t>
            </a:r>
            <a:r>
              <a:rPr lang="en-US" dirty="0" err="1" smtClean="0"/>
              <a:t>ASER</a:t>
            </a:r>
            <a:r>
              <a:rPr lang="en-US" dirty="0" smtClean="0"/>
              <a:t> PAKISTAN)</a:t>
            </a:r>
            <a:endParaRPr lang="en-US" dirty="0"/>
          </a:p>
        </p:txBody>
      </p:sp>
      <p:pic>
        <p:nvPicPr>
          <p:cNvPr id="6" name="Picture 3" descr="C:\Users\AAMIR\Desktop\_AS00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35825"/>
            <a:ext cx="8458200" cy="4707775"/>
          </a:xfrm>
          <a:prstGeom prst="rect">
            <a:avLst/>
          </a:prstGeom>
          <a:ln w="1270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43400" y="18288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Inhaltsplatzhalter 6"/>
          <p:cNvSpPr txBox="1">
            <a:spLocks/>
          </p:cNvSpPr>
          <p:nvPr/>
        </p:nvSpPr>
        <p:spPr>
          <a:xfrm>
            <a:off x="0" y="4267200"/>
            <a:ext cx="4267200" cy="2514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1793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Enrollment of children: 3 – 5 years  =  </a:t>
            </a:r>
            <a:r>
              <a:rPr lang="en-US" sz="2200" dirty="0" smtClean="0"/>
              <a:t>41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% in 2013 -Rural</a:t>
            </a:r>
          </a:p>
          <a:p>
            <a:pPr marL="274320" lvl="0" indent="-179388"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200" dirty="0" err="1"/>
              <a:t>ECE</a:t>
            </a:r>
            <a:r>
              <a:rPr lang="en-GB" sz="2200" dirty="0"/>
              <a:t> in Public </a:t>
            </a:r>
            <a:r>
              <a:rPr lang="en-GB" sz="2200" dirty="0" smtClean="0"/>
              <a:t>Sector:   67 %.</a:t>
            </a:r>
          </a:p>
          <a:p>
            <a:pPr marL="274320" lvl="0" indent="-179388"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SzPct val="85000"/>
              <a:buFont typeface="Wingdings" panose="05000000000000000000" pitchFamily="2" charset="2"/>
              <a:buChar char="Ø"/>
            </a:pPr>
            <a:r>
              <a:rPr lang="en-GB" sz="2200" dirty="0" err="1" smtClean="0"/>
              <a:t>ECE</a:t>
            </a:r>
            <a:r>
              <a:rPr lang="en-GB" sz="2200" dirty="0" smtClean="0"/>
              <a:t> </a:t>
            </a:r>
            <a:r>
              <a:rPr lang="en-GB" sz="2200" dirty="0"/>
              <a:t>in Private Sector  </a:t>
            </a:r>
            <a:r>
              <a:rPr lang="en-GB" sz="2200" dirty="0" smtClean="0"/>
              <a:t>33% </a:t>
            </a: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457200"/>
            <a:ext cx="85343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Pre-School Enrollment </a:t>
            </a:r>
            <a:r>
              <a:rPr lang="en-US" sz="2400" b="0" dirty="0" smtClean="0"/>
              <a:t>(3-5 Years) – </a:t>
            </a:r>
            <a:r>
              <a:rPr lang="en-US" sz="2400" b="0" dirty="0" err="1" smtClean="0"/>
              <a:t>ASER</a:t>
            </a:r>
            <a:r>
              <a:rPr lang="en-US" sz="2400" b="0" dirty="0" smtClean="0"/>
              <a:t> (Rural)</a:t>
            </a:r>
            <a:endParaRPr lang="en-US" sz="2200" dirty="0"/>
          </a:p>
        </p:txBody>
      </p:sp>
      <p:pic>
        <p:nvPicPr>
          <p:cNvPr id="8" name="Picture 2" descr="C:\Users\AAMIR\Desktop\_AS002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" y="1143000"/>
            <a:ext cx="3886200" cy="2971800"/>
          </a:xfrm>
          <a:prstGeom prst="rect">
            <a:avLst/>
          </a:prstGeom>
          <a:ln w="1270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698</TotalTime>
  <Words>835</Words>
  <Application>Microsoft Office PowerPoint</Application>
  <PresentationFormat>On-screen Show (4:3)</PresentationFormat>
  <Paragraphs>102</Paragraphs>
  <Slides>20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Paper</vt:lpstr>
      <vt:lpstr>Slide 1</vt:lpstr>
      <vt:lpstr>Presentation Overview</vt:lpstr>
      <vt:lpstr>BACKGROUND</vt:lpstr>
      <vt:lpstr>Slide 4</vt:lpstr>
      <vt:lpstr>Slide 5</vt:lpstr>
      <vt:lpstr>Slide 6</vt:lpstr>
      <vt:lpstr>Slide 7</vt:lpstr>
      <vt:lpstr>DATA TRENDS (ASER PAKISTAN)</vt:lpstr>
      <vt:lpstr>Slide 9</vt:lpstr>
      <vt:lpstr>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ita</dc:creator>
  <cp:lastModifiedBy>ita</cp:lastModifiedBy>
  <cp:revision>29</cp:revision>
  <dcterms:created xsi:type="dcterms:W3CDTF">2014-03-09T19:58:39Z</dcterms:created>
  <dcterms:modified xsi:type="dcterms:W3CDTF">2014-09-16T19:51:56Z</dcterms:modified>
</cp:coreProperties>
</file>